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F741-4229-4F01-BD30-1A09FA1959E7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A9B9-4051-4945-B89E-1A4C5B00C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F741-4229-4F01-BD30-1A09FA1959E7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A9B9-4051-4945-B89E-1A4C5B00C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F741-4229-4F01-BD30-1A09FA1959E7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A9B9-4051-4945-B89E-1A4C5B00C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F741-4229-4F01-BD30-1A09FA1959E7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A9B9-4051-4945-B89E-1A4C5B00C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F741-4229-4F01-BD30-1A09FA1959E7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A9B9-4051-4945-B89E-1A4C5B00C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F741-4229-4F01-BD30-1A09FA1959E7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A9B9-4051-4945-B89E-1A4C5B00C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F741-4229-4F01-BD30-1A09FA1959E7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A9B9-4051-4945-B89E-1A4C5B00C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F741-4229-4F01-BD30-1A09FA1959E7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A9B9-4051-4945-B89E-1A4C5B00C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F741-4229-4F01-BD30-1A09FA1959E7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A9B9-4051-4945-B89E-1A4C5B00C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F741-4229-4F01-BD30-1A09FA1959E7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A9B9-4051-4945-B89E-1A4C5B00C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F741-4229-4F01-BD30-1A09FA1959E7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FA9B9-4051-4945-B89E-1A4C5B00C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61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76F741-4229-4F01-BD30-1A09FA1959E7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AFA9B9-4051-4945-B89E-1A4C5B00C77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571480"/>
            <a:ext cx="7772400" cy="1470025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r>
              <a:rPr lang="ru-RU" sz="60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  <a:cs typeface="Andalus" pitchFamily="2" charset="-78"/>
              </a:rPr>
              <a:t>Решение олимпиадных задач</a:t>
            </a:r>
            <a:endParaRPr lang="ru-RU" sz="6000" b="1" i="1" dirty="0">
              <a:ln>
                <a:solidFill>
                  <a:schemeClr val="tx1"/>
                </a:solidFill>
              </a:ln>
              <a:solidFill>
                <a:srgbClr val="C00000"/>
              </a:solidFill>
              <a:cs typeface="Andalus" pitchFamily="2" charset="-7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857496"/>
            <a:ext cx="6400800" cy="1714512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solidFill>
                  <a:schemeClr val="tx1"/>
                </a:solidFill>
              </a:rPr>
              <a:t>Метод раскраски</a:t>
            </a:r>
            <a:endParaRPr lang="ru-RU" sz="6000" b="1" i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4857760"/>
            <a:ext cx="85011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Учитель математики Баранова Л.В.</a:t>
            </a:r>
          </a:p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    г. Печора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15338" y="4786322"/>
            <a:ext cx="6429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,</a:t>
            </a:r>
            <a:endParaRPr lang="ru-RU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42852"/>
            <a:ext cx="7772400" cy="928693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Comic Sans MS" pitchFamily="66" charset="0"/>
              </a:rPr>
              <a:t>Задача №1</a:t>
            </a:r>
            <a:endParaRPr lang="ru-RU" sz="3200" b="1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00760" y="285728"/>
            <a:ext cx="2928958" cy="5000660"/>
          </a:xfrm>
          <a:solidFill>
            <a:srgbClr val="FFFFCC"/>
          </a:solidFill>
          <a:ln>
            <a:solidFill>
              <a:srgbClr val="FF0000"/>
            </a:solidFill>
            <a:prstDash val="dash"/>
          </a:ln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Comic Sans MS" pitchFamily="66" charset="0"/>
              </a:rPr>
              <a:t>Можно ли шахматную доску размером 8 на 8 замостить фигурами вида</a:t>
            </a:r>
          </a:p>
          <a:p>
            <a:endParaRPr lang="ru-RU" sz="24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endParaRPr lang="ru-RU" sz="24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endParaRPr lang="ru-RU" sz="24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r>
              <a:rPr lang="ru-RU" sz="2400" b="1" dirty="0" smtClean="0">
                <a:solidFill>
                  <a:schemeClr val="tx1"/>
                </a:solidFill>
                <a:latin typeface="Comic Sans MS" pitchFamily="66" charset="0"/>
              </a:rPr>
              <a:t>(размеры клеток фигуры и доски одинаковы) ?</a:t>
            </a:r>
            <a:endParaRPr lang="ru-RU" sz="2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1071546"/>
          <a:ext cx="5500728" cy="528641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687591"/>
                <a:gridCol w="687591"/>
                <a:gridCol w="687591"/>
                <a:gridCol w="687591"/>
                <a:gridCol w="687591"/>
                <a:gridCol w="687591"/>
                <a:gridCol w="687591"/>
                <a:gridCol w="687591"/>
              </a:tblGrid>
              <a:tr h="66080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6080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6080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6080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6080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6080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6080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6080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" name="Рисунок 9" descr="Рисунок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1000108"/>
            <a:ext cx="2212665" cy="1432442"/>
          </a:xfrm>
          <a:prstGeom prst="rect">
            <a:avLst/>
          </a:prstGeom>
        </p:spPr>
      </p:pic>
      <p:pic>
        <p:nvPicPr>
          <p:cNvPr id="11" name="Рисунок 10" descr="Рисунок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285720" y="2357430"/>
            <a:ext cx="2212665" cy="1432442"/>
          </a:xfrm>
          <a:prstGeom prst="rect">
            <a:avLst/>
          </a:prstGeom>
        </p:spPr>
      </p:pic>
      <p:pic>
        <p:nvPicPr>
          <p:cNvPr id="7" name="Рисунок 6" descr="Рисунок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15140" y="2357430"/>
            <a:ext cx="1500198" cy="971203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357158" y="3714752"/>
            <a:ext cx="5500726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465109" y="3749677"/>
            <a:ext cx="5357850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Comic Sans MS" pitchFamily="66" charset="0"/>
              </a:rPr>
              <a:t>Задача №2</a:t>
            </a:r>
            <a:endParaRPr lang="ru-RU" sz="3200" b="1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215074" y="285728"/>
            <a:ext cx="2786050" cy="4857784"/>
          </a:xfrm>
          <a:solidFill>
            <a:srgbClr val="FFFFCC"/>
          </a:solidFill>
          <a:ln>
            <a:solidFill>
              <a:srgbClr val="FF0000"/>
            </a:solidFill>
            <a:prstDash val="dash"/>
          </a:ln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3300" b="1" dirty="0" smtClean="0">
                <a:latin typeface="Comic Sans MS" pitchFamily="66" charset="0"/>
              </a:rPr>
              <a:t>    </a:t>
            </a:r>
            <a:r>
              <a:rPr lang="ru-RU" sz="2800" b="1" dirty="0" smtClean="0">
                <a:latin typeface="Comic Sans MS" pitchFamily="66" charset="0"/>
              </a:rPr>
              <a:t>Можно ли замостить Т-фигурами </a:t>
            </a:r>
          </a:p>
          <a:p>
            <a:pPr algn="ctr">
              <a:buNone/>
            </a:pPr>
            <a:endParaRPr lang="ru-RU" sz="2400" b="1" dirty="0" smtClean="0">
              <a:latin typeface="Comic Sans MS" pitchFamily="66" charset="0"/>
            </a:endParaRPr>
          </a:p>
          <a:p>
            <a:pPr algn="ctr">
              <a:buNone/>
            </a:pPr>
            <a:endParaRPr lang="ru-RU" sz="2400" b="1" dirty="0" smtClean="0">
              <a:latin typeface="Comic Sans MS" pitchFamily="66" charset="0"/>
            </a:endParaRPr>
          </a:p>
          <a:p>
            <a:pPr algn="ctr">
              <a:buNone/>
            </a:pPr>
            <a:endParaRPr lang="ru-RU" sz="2400" b="1" dirty="0" smtClean="0">
              <a:latin typeface="Comic Sans MS" pitchFamily="66" charset="0"/>
            </a:endParaRPr>
          </a:p>
          <a:p>
            <a:pPr algn="ctr">
              <a:buNone/>
            </a:pPr>
            <a:endParaRPr lang="ru-RU" sz="2400" b="1" dirty="0" smtClean="0">
              <a:latin typeface="Comic Sans MS" pitchFamily="66" charset="0"/>
            </a:endParaRPr>
          </a:p>
          <a:p>
            <a:pPr algn="ctr">
              <a:buNone/>
            </a:pPr>
            <a:r>
              <a:rPr lang="ru-RU" sz="2800" b="1" dirty="0" smtClean="0">
                <a:latin typeface="Comic Sans MS" pitchFamily="66" charset="0"/>
              </a:rPr>
              <a:t>    шахматную доску                           10 на 10?</a:t>
            </a:r>
            <a:endParaRPr lang="ru-RU" sz="2800" b="1" dirty="0">
              <a:latin typeface="Comic Sans MS" pitchFamily="66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1214422"/>
          <a:ext cx="5643600" cy="50006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64360"/>
                <a:gridCol w="564360"/>
                <a:gridCol w="564360"/>
                <a:gridCol w="564360"/>
                <a:gridCol w="564360"/>
                <a:gridCol w="564360"/>
                <a:gridCol w="564360"/>
                <a:gridCol w="564360"/>
                <a:gridCol w="564360"/>
                <a:gridCol w="564360"/>
              </a:tblGrid>
              <a:tr h="5000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214282" y="1214422"/>
          <a:ext cx="5643600" cy="50006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64360"/>
                <a:gridCol w="564360"/>
                <a:gridCol w="564360"/>
                <a:gridCol w="564360"/>
                <a:gridCol w="564360"/>
                <a:gridCol w="564360"/>
                <a:gridCol w="564360"/>
                <a:gridCol w="564360"/>
                <a:gridCol w="564360"/>
                <a:gridCol w="564360"/>
              </a:tblGrid>
              <a:tr h="5000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0006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pic>
        <p:nvPicPr>
          <p:cNvPr id="14" name="Рисунок 13" descr="Рисунок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241" y="1142984"/>
            <a:ext cx="1893991" cy="1164240"/>
          </a:xfrm>
          <a:prstGeom prst="rect">
            <a:avLst/>
          </a:prstGeom>
        </p:spPr>
      </p:pic>
      <p:pic>
        <p:nvPicPr>
          <p:cNvPr id="15" name="Рисунок 14" descr="Рисунок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2428859" y="1142984"/>
            <a:ext cx="1822553" cy="1164240"/>
          </a:xfrm>
          <a:prstGeom prst="rect">
            <a:avLst/>
          </a:prstGeom>
        </p:spPr>
      </p:pic>
      <p:pic>
        <p:nvPicPr>
          <p:cNvPr id="16" name="Рисунок 15" descr="Рисунок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6578" y="1928802"/>
            <a:ext cx="1822553" cy="1164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285718" y="1571614"/>
          <a:ext cx="5715040" cy="4786347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1504"/>
                <a:gridCol w="571504"/>
                <a:gridCol w="571504"/>
                <a:gridCol w="571504"/>
                <a:gridCol w="571504"/>
                <a:gridCol w="571504"/>
                <a:gridCol w="571504"/>
                <a:gridCol w="571504"/>
                <a:gridCol w="571504"/>
                <a:gridCol w="571504"/>
              </a:tblGrid>
              <a:tr h="4312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389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389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389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389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389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389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389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389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389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43636" y="1000108"/>
            <a:ext cx="2757478" cy="4071966"/>
          </a:xfrm>
          <a:solidFill>
            <a:srgbClr val="FFFFCC"/>
          </a:solidFill>
          <a:ln>
            <a:solidFill>
              <a:srgbClr val="FF0000"/>
            </a:solidFill>
            <a:prstDash val="dash"/>
          </a:ln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2800" b="1" dirty="0" smtClean="0">
                <a:latin typeface="Comic Sans MS" pitchFamily="66" charset="0"/>
              </a:rPr>
              <a:t>    Замостить квадрат                    10 на 10 фигурами вида </a:t>
            </a:r>
          </a:p>
          <a:p>
            <a:pPr algn="ctr">
              <a:buNone/>
            </a:pPr>
            <a:r>
              <a:rPr lang="ru-RU" sz="2800" b="1" dirty="0" smtClean="0">
                <a:latin typeface="Comic Sans MS" pitchFamily="66" charset="0"/>
              </a:rPr>
              <a:t> </a:t>
            </a:r>
          </a:p>
          <a:p>
            <a:pPr algn="ctr">
              <a:buNone/>
            </a:pPr>
            <a:endParaRPr lang="ru-RU" sz="2800" b="1" dirty="0" smtClean="0">
              <a:latin typeface="Comic Sans MS" pitchFamily="66" charset="0"/>
            </a:endParaRPr>
          </a:p>
          <a:p>
            <a:pPr algn="ctr">
              <a:buNone/>
            </a:pPr>
            <a:endParaRPr lang="ru-RU" sz="2800" b="1" dirty="0" smtClean="0">
              <a:latin typeface="Comic Sans MS" pitchFamily="66" charset="0"/>
            </a:endParaRPr>
          </a:p>
          <a:p>
            <a:pPr algn="ctr">
              <a:buNone/>
            </a:pPr>
            <a:endParaRPr lang="ru-RU" sz="2800" b="1" dirty="0" smtClean="0">
              <a:latin typeface="Comic Sans MS" pitchFamily="66" charset="0"/>
            </a:endParaRPr>
          </a:p>
          <a:p>
            <a:pPr>
              <a:buNone/>
            </a:pPr>
            <a:r>
              <a:rPr lang="ru-RU" sz="2800" b="1" dirty="0" smtClean="0">
                <a:latin typeface="Comic Sans MS" pitchFamily="66" charset="0"/>
              </a:rPr>
              <a:t> (Г-фигурами)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4285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Comic Sans MS" pitchFamily="66" charset="0"/>
              </a:rPr>
              <a:t>Задача №3</a:t>
            </a:r>
            <a:endParaRPr lang="ru-RU" sz="3200" dirty="0">
              <a:latin typeface="Comic Sans MS" pitchFamily="66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571612"/>
          <a:ext cx="5715040" cy="47863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71504"/>
                <a:gridCol w="571504"/>
                <a:gridCol w="571504"/>
                <a:gridCol w="571504"/>
                <a:gridCol w="571504"/>
                <a:gridCol w="571504"/>
                <a:gridCol w="571504"/>
                <a:gridCol w="571504"/>
                <a:gridCol w="571504"/>
                <a:gridCol w="571504"/>
              </a:tblGrid>
              <a:tr h="47863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7863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863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7863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863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7863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863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7863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863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78634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027" name="Picture 3" descr="C:\Documents and Settings\я\Рабочий стол\Новая папка (2)\Рисунок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07125" y="1678771"/>
            <a:ext cx="1500199" cy="1285882"/>
          </a:xfrm>
          <a:prstGeom prst="rect">
            <a:avLst/>
          </a:prstGeom>
          <a:noFill/>
        </p:spPr>
      </p:pic>
      <p:pic>
        <p:nvPicPr>
          <p:cNvPr id="18" name="Picture 3" descr="C:\Documents and Settings\я\Рабочий стол\Новая папка (2)\Рисунок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 flipV="1">
            <a:off x="76168" y="4995877"/>
            <a:ext cx="1562116" cy="1285884"/>
          </a:xfrm>
          <a:prstGeom prst="rect">
            <a:avLst/>
          </a:prstGeom>
          <a:noFill/>
        </p:spPr>
      </p:pic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6786578" y="3071810"/>
          <a:ext cx="1714512" cy="1000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4"/>
                <a:gridCol w="571504"/>
                <a:gridCol w="571504"/>
              </a:tblGrid>
              <a:tr h="5000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006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Comic Sans MS" pitchFamily="66" charset="0"/>
              </a:rPr>
              <a:t>Задача №4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429256" y="357166"/>
            <a:ext cx="3500430" cy="5715040"/>
          </a:xfrm>
          <a:solidFill>
            <a:srgbClr val="FFFFCC"/>
          </a:solidFill>
          <a:ln>
            <a:solidFill>
              <a:srgbClr val="FF0000"/>
            </a:solidFill>
            <a:prstDash val="dash"/>
          </a:ln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dirty="0" smtClean="0">
                <a:latin typeface="Comic Sans MS" pitchFamily="66" charset="0"/>
              </a:rPr>
              <a:t>     </a:t>
            </a:r>
            <a:r>
              <a:rPr lang="ru-RU" sz="2400" b="1" dirty="0" smtClean="0">
                <a:latin typeface="Comic Sans MS" pitchFamily="66" charset="0"/>
              </a:rPr>
              <a:t>В каждой клетке </a:t>
            </a:r>
          </a:p>
          <a:p>
            <a:pPr algn="ctr">
              <a:buNone/>
            </a:pPr>
            <a:r>
              <a:rPr lang="ru-RU" sz="2400" b="1" dirty="0" smtClean="0">
                <a:latin typeface="Comic Sans MS" pitchFamily="66" charset="0"/>
              </a:rPr>
              <a:t>доски 5 на 5 клеток сидит жук.  </a:t>
            </a:r>
          </a:p>
          <a:p>
            <a:pPr algn="ctr">
              <a:buNone/>
            </a:pPr>
            <a:r>
              <a:rPr lang="ru-RU" sz="2400" b="1" dirty="0" smtClean="0">
                <a:latin typeface="Comic Sans MS" pitchFamily="66" charset="0"/>
              </a:rPr>
              <a:t>                                                        В некоторый момент все жуки переползают на соседние клетки (по вертикали или по горизонтали). </a:t>
            </a:r>
          </a:p>
          <a:p>
            <a:pPr algn="ctr">
              <a:buNone/>
            </a:pPr>
            <a:r>
              <a:rPr lang="ru-RU" sz="2400" b="1" dirty="0" smtClean="0">
                <a:latin typeface="Comic Sans MS" pitchFamily="66" charset="0"/>
              </a:rPr>
              <a:t>Обязательно ли при этом останется пустая клетка?</a:t>
            </a:r>
            <a:endParaRPr lang="ru-RU" sz="2400" b="1" dirty="0">
              <a:latin typeface="Comic Sans MS" pitchFamily="66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1142984"/>
          <a:ext cx="5000660" cy="4960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</a:tblGrid>
              <a:tr h="9921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9921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921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9921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921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pic>
        <p:nvPicPr>
          <p:cNvPr id="7" name="Рисунок 6" descr="WB01292_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925223" flipH="1">
            <a:off x="2208882" y="3209022"/>
            <a:ext cx="1102659" cy="1102659"/>
          </a:xfrm>
          <a:prstGeom prst="rect">
            <a:avLst/>
          </a:prstGeom>
        </p:spPr>
      </p:pic>
      <p:pic>
        <p:nvPicPr>
          <p:cNvPr id="8" name="Рисунок 7" descr="WB01293_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214282" y="2285992"/>
            <a:ext cx="874097" cy="8740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542 -0.02107 L 0.0868 -0.02292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85185E-6 L 0.00174 -0.14259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14290"/>
            <a:ext cx="4114800" cy="1071570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latin typeface="Comic Sans MS" pitchFamily="66" charset="0"/>
              </a:rPr>
              <a:t>Задача №5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5008" y="571480"/>
            <a:ext cx="3114668" cy="4983179"/>
          </a:xfrm>
          <a:solidFill>
            <a:srgbClr val="FFFFCC"/>
          </a:solidFill>
          <a:ln>
            <a:solidFill>
              <a:srgbClr val="FF0000"/>
            </a:solidFill>
          </a:ln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b="1" dirty="0" smtClean="0"/>
              <a:t>    Можно ли, начиная                             с некоторого места, обойти все клетки доски (см. рисунок) шахматным конём, побывав на каждой клетке только один раз? (конь ходит буквой Г )</a:t>
            </a:r>
            <a:endParaRPr lang="ru-RU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1000108"/>
          <a:ext cx="4714908" cy="47466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8727"/>
                <a:gridCol w="1178727"/>
                <a:gridCol w="1178727"/>
                <a:gridCol w="1178727"/>
              </a:tblGrid>
              <a:tr h="118666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86661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8666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8666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1000108"/>
          <a:ext cx="1190612" cy="1174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0612"/>
              </a:tblGrid>
              <a:tr h="117474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71604" y="2214554"/>
          <a:ext cx="1190612" cy="1174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0612"/>
              </a:tblGrid>
              <a:tr h="117474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500166" y="4572008"/>
          <a:ext cx="1190612" cy="1174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0612"/>
              </a:tblGrid>
              <a:tr h="117474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714612" y="3357562"/>
          <a:ext cx="1190612" cy="1174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0612"/>
              </a:tblGrid>
              <a:tr h="117474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57158" y="3357562"/>
          <a:ext cx="1190612" cy="1174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0612"/>
              </a:tblGrid>
              <a:tr h="117474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929058" y="2214554"/>
          <a:ext cx="1190612" cy="1174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0612"/>
              </a:tblGrid>
              <a:tr h="117474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714612" y="1071546"/>
          <a:ext cx="1190612" cy="1174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0612"/>
              </a:tblGrid>
              <a:tr h="117474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3929058" y="4572008"/>
          <a:ext cx="1190612" cy="1174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0612"/>
              </a:tblGrid>
              <a:tr h="117474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pic>
        <p:nvPicPr>
          <p:cNvPr id="2051" name="Picture 3" descr="C:\Documents and Settings\я\Рабочий стол\Новая папка (2)\Рисунок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285782" y="1428734"/>
            <a:ext cx="3714776" cy="2714647"/>
          </a:xfrm>
          <a:prstGeom prst="rect">
            <a:avLst/>
          </a:prstGeom>
          <a:noFill/>
        </p:spPr>
      </p:pic>
      <p:pic>
        <p:nvPicPr>
          <p:cNvPr id="17" name="Picture 3" descr="C:\Documents and Settings\я\Рабочий стол\Новая папка (2)\Рисунок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 flipV="1">
            <a:off x="1428728" y="3214686"/>
            <a:ext cx="3786214" cy="2714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bldLvl="2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147</Words>
  <Application>Microsoft Office PowerPoint</Application>
  <PresentationFormat>Экран (4:3)</PresentationFormat>
  <Paragraphs>32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Решение олимпиадных задач</vt:lpstr>
      <vt:lpstr>Задача №1</vt:lpstr>
      <vt:lpstr>Задача №2</vt:lpstr>
      <vt:lpstr>Задача №3</vt:lpstr>
      <vt:lpstr>Задача №4</vt:lpstr>
      <vt:lpstr>Задача №5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Задача №1</dc:title>
  <dc:creator>Я</dc:creator>
  <cp:lastModifiedBy>Роман</cp:lastModifiedBy>
  <cp:revision>33</cp:revision>
  <dcterms:created xsi:type="dcterms:W3CDTF">2009-10-30T13:55:48Z</dcterms:created>
  <dcterms:modified xsi:type="dcterms:W3CDTF">2013-09-25T18:42:16Z</dcterms:modified>
</cp:coreProperties>
</file>