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80" r:id="rId4"/>
    <p:sldId id="258" r:id="rId5"/>
    <p:sldId id="257" r:id="rId6"/>
    <p:sldId id="275" r:id="rId7"/>
    <p:sldId id="263" r:id="rId8"/>
    <p:sldId id="276" r:id="rId9"/>
    <p:sldId id="278" r:id="rId10"/>
    <p:sldId id="259" r:id="rId11"/>
    <p:sldId id="273" r:id="rId12"/>
    <p:sldId id="260" r:id="rId13"/>
    <p:sldId id="283" r:id="rId14"/>
    <p:sldId id="281" r:id="rId15"/>
    <p:sldId id="282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BB5AF-5D4B-4BB8-B68A-D2F9C4EC6899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11F4-445B-4A79-809F-2320278C8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07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11F4-445B-4A79-809F-2320278C815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11F4-445B-4A79-809F-2320278C815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Кафедра теории и методики обучения математике НИРО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Об итогах проведения государственной (итоговой) аттестации выпускников средней (полной) школы в 2014 году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Результаты выполнения тестовой части ЕГЭ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298640"/>
          <a:ext cx="9144000" cy="52267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363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В10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В11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В12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В13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В14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В15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1164">
                <a:tc gridSpan="1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июня (МБОУ)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92,81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63,98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45,93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16,3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29,05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531164">
                <a:tc gridSpan="1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июня (лицеи)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40,3</a:t>
                      </a:r>
                    </a:p>
                  </a:txBody>
                  <a:tcPr marL="68580" marR="68580" marT="0" marB="0" anchor="ctr"/>
                </a:tc>
              </a:tr>
              <a:tr h="531164">
                <a:tc gridSpan="1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июня (вечерние школы и центры образования)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26,19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20,13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13,42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20,56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21,21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12,77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8,23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ТРУДНЫЕ ЗАДАНИЯ ТЕСТОВОЙ ЧАСТИ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5"/>
            <a:ext cx="8856984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r>
              <a:rPr lang="ru-RU" sz="2400" b="1" dirty="0" smtClean="0"/>
              <a:t>В7.  </a:t>
            </a:r>
            <a:r>
              <a:rPr lang="ru-RU" sz="2400" dirty="0" smtClean="0"/>
              <a:t>Найдите корень уравнения  </a:t>
            </a: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В11. </a:t>
            </a:r>
            <a:r>
              <a:rPr lang="ru-RU" sz="2400" dirty="0" smtClean="0"/>
              <a:t>Найдите значение выражения 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В14. </a:t>
            </a:r>
            <a:r>
              <a:rPr lang="ru-RU" sz="2400" dirty="0" smtClean="0"/>
              <a:t>Имеется два раствора. Первый содержит 10% соли, второй – 30% соли. Из этих двух растворов получили третий раствор массой 200 кг, содержащий 25% соли. На сколько килограммов масса первого раствора меньше массы второго?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В15. </a:t>
            </a:r>
            <a:r>
              <a:rPr lang="ru-RU" sz="2400" dirty="0" smtClean="0"/>
              <a:t>Найдите точку максимума функции </a:t>
            </a:r>
            <a:endParaRPr lang="ru-RU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-2691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292080" y="2636912"/>
          <a:ext cx="24098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Формула" r:id="rId3" imgW="1777680" imgH="419040" progId="Equation.3">
                  <p:embed/>
                </p:oleObj>
              </mc:Choice>
              <mc:Fallback>
                <p:oleObj name="Формула" r:id="rId3" imgW="17776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636912"/>
                        <a:ext cx="2409825" cy="6969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566953"/>
              </p:ext>
            </p:extLst>
          </p:nvPr>
        </p:nvGraphicFramePr>
        <p:xfrm>
          <a:off x="5724128" y="5949280"/>
          <a:ext cx="28765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Формула" r:id="rId5" imgW="1879560" imgH="291960" progId="Equation.3">
                  <p:embed/>
                </p:oleObj>
              </mc:Choice>
              <mc:Fallback>
                <p:oleObj name="Формула" r:id="rId5" imgW="1879560" imgH="291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949280"/>
                        <a:ext cx="2876550" cy="4476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21772"/>
              </p:ext>
            </p:extLst>
          </p:nvPr>
        </p:nvGraphicFramePr>
        <p:xfrm>
          <a:off x="5473701" y="1366838"/>
          <a:ext cx="2122636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Формула" r:id="rId7" imgW="1282680" imgH="545760" progId="Equation.3">
                  <p:embed/>
                </p:oleObj>
              </mc:Choice>
              <mc:Fallback>
                <p:oleObj name="Формула" r:id="rId7" imgW="1282680" imgH="5457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1" y="1366838"/>
                        <a:ext cx="2122636" cy="9017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выполнения С-части ЕГЭ от 5 июня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7" y="1340771"/>
          <a:ext cx="8533610" cy="512729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51649"/>
                <a:gridCol w="1380580"/>
                <a:gridCol w="1413239"/>
                <a:gridCol w="1260037"/>
                <a:gridCol w="1386041"/>
                <a:gridCol w="2142064"/>
              </a:tblGrid>
              <a:tr h="1008109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балла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Положит.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результат,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С1%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17,39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26,39</a:t>
                      </a:r>
                    </a:p>
                  </a:txBody>
                  <a:tcPr marL="68580" marR="68580" marT="0" marB="0"/>
                </a:tc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С2%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1,98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3,82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5,8</a:t>
                      </a:r>
                    </a:p>
                  </a:txBody>
                  <a:tcPr marL="68580" marR="68580" marT="0" marB="0"/>
                </a:tc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С3%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13,45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3,66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17,97</a:t>
                      </a:r>
                    </a:p>
                  </a:txBody>
                  <a:tcPr marL="68580" marR="68580" marT="0" marB="0"/>
                </a:tc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С4%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3,97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5,19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5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Число участников</a:t>
                      </a:r>
                      <a:endParaRPr lang="ru-RU" sz="2000" b="1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1,74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С6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4,26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065799"/>
              </p:ext>
            </p:extLst>
          </p:nvPr>
        </p:nvGraphicFramePr>
        <p:xfrm>
          <a:off x="611560" y="332656"/>
          <a:ext cx="7992888" cy="62646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27656"/>
                <a:gridCol w="3768076"/>
                <a:gridCol w="3197156"/>
              </a:tblGrid>
              <a:tr h="60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№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Школа</a:t>
                      </a:r>
                      <a:endParaRPr lang="ru-RU" sz="1600" b="1" dirty="0">
                        <a:latin typeface="Arial Narrow" panose="020B0606020202030204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 балл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46,91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9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53,37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62,38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46,00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43,87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49,36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39,07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№15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45,18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№17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54,27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№18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43,13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МБОУ СОШ №19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57,85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Бриляковская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 СОШ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50,22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Ильинская СОШ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38,6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Смольковская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СОШ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39,67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Строчковская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СОШ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41,33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Тимирязевская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СОШ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63,00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2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4000" b="1" dirty="0" smtClean="0"/>
              <a:t>Результаты ОГЭ 2014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1" y="1628802"/>
          <a:ext cx="8435278" cy="482453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87888"/>
                <a:gridCol w="2149130"/>
                <a:gridCol w="2149130"/>
                <a:gridCol w="2149130"/>
              </a:tblGrid>
              <a:tr h="80408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Алгебра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2  (0-5)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3 (6-10)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4 (11-14)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5 (15-23)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0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2,09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50,18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29,93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17,81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0408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Arial" pitchFamily="34" charset="0"/>
                          <a:cs typeface="Arial" pitchFamily="34" charset="0"/>
                        </a:rPr>
                        <a:t>Геометрия</a:t>
                      </a:r>
                      <a:endParaRPr lang="ru-RU" sz="2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2  (0-1)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3 (2-4)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4 (5-7)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5 (8-15)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0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3,15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50,54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 pitchFamily="34" charset="0"/>
                          <a:cs typeface="Arial" pitchFamily="34" charset="0"/>
                        </a:rPr>
                        <a:t>38,68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7,63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4000" b="1" dirty="0" smtClean="0"/>
              <a:t>Результаты ОГЭ 2014</a:t>
            </a:r>
            <a:endParaRPr lang="ru-RU" sz="4000" b="1" dirty="0"/>
          </a:p>
        </p:txBody>
      </p:sp>
      <p:pic>
        <p:nvPicPr>
          <p:cNvPr id="4" name="Содержимое 3" descr="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200800" cy="56152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Результаты по </a:t>
            </a:r>
            <a:r>
              <a:rPr lang="ru-RU" dirty="0" smtClean="0"/>
              <a:t>годам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696776"/>
              </p:ext>
            </p:extLst>
          </p:nvPr>
        </p:nvGraphicFramePr>
        <p:xfrm>
          <a:off x="395536" y="2204864"/>
          <a:ext cx="8229600" cy="32611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48640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Средний балл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2014,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86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4,03(3,8)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3,8(3,7)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4,07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3,53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4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Распределение тематического содержания в части 1 и 2 экзамена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84976" cy="532141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48392"/>
                <a:gridCol w="3459036"/>
                <a:gridCol w="3777548"/>
              </a:tblGrid>
              <a:tr h="3600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Часть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Часть 2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заданий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</a:tr>
              <a:tr h="2203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Тип заданий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 форма ответа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В1–В10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с кратким ответом в виде целого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числа или конечной десятичной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дроби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В11–В15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с кратким ответом в виде целого числа или конечной десятичной дроби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С1–С6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с развёрнутым ответом (полная запись решения с обоснованием выполненных действий)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773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Назначение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Проверка освоения базовых умений и практических навыков применения математических знаний в повседневных ситуациях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Проверка освоения математики на профильном уровне, необходимом для применения математики в  профессиональной деятельности и на творческом уровне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8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Уровень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сложности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Базовый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Базовый, повышенный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 высокий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Начало шкалы перевода баллов до экзамена и после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4768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6648"/>
                <a:gridCol w="792088"/>
                <a:gridCol w="864096"/>
                <a:gridCol w="864096"/>
                <a:gridCol w="936104"/>
                <a:gridCol w="1008112"/>
                <a:gridCol w="1018455"/>
              </a:tblGrid>
              <a:tr h="488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первичные баллы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88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стобалльная шкала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522151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  <a:tr h="488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первичные баллы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стобалльная шкала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Шкала ЕГЭ от 5 июня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7" y="1000109"/>
          <a:ext cx="8858306" cy="545322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4897"/>
                <a:gridCol w="576064"/>
                <a:gridCol w="648072"/>
                <a:gridCol w="648072"/>
                <a:gridCol w="648072"/>
                <a:gridCol w="648072"/>
                <a:gridCol w="648072"/>
                <a:gridCol w="576064"/>
                <a:gridCol w="576064"/>
                <a:gridCol w="576064"/>
                <a:gridCol w="576064"/>
                <a:gridCol w="612729"/>
              </a:tblGrid>
              <a:tr h="8229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Первичные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065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стобалльная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шкала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212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Первичные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065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стобалльная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шкала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182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1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Первичные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33</a:t>
                      </a:r>
                      <a:endParaRPr lang="ru-RU" sz="2000" b="1" dirty="0"/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стобалльная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шкала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100</a:t>
                      </a:r>
                      <a:endParaRPr lang="ru-RU" sz="20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Обобщённые результаты ЕГЭ в 2014 г.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8892481" cy="554461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3116"/>
                <a:gridCol w="1983711"/>
                <a:gridCol w="1542886"/>
                <a:gridCol w="1322474"/>
                <a:gridCol w="1616357"/>
                <a:gridCol w="1433937"/>
              </a:tblGrid>
              <a:tr h="974009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/>
                        <a:t>Дата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Число участников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 преодолели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%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Средний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балл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Средний первичный балл </a:t>
                      </a:r>
                    </a:p>
                  </a:txBody>
                  <a:tcPr marL="68580" marR="68580" marT="0" marB="0"/>
                </a:tc>
              </a:tr>
              <a:tr h="579135">
                <a:tc rowSpan="7">
                  <a:txBody>
                    <a:bodyPr/>
                    <a:lstStyle/>
                    <a:p>
                      <a:pPr algn="ctr"/>
                      <a:endParaRPr lang="ru-RU" sz="2000" b="1" kern="1200" dirty="0" smtClean="0"/>
                    </a:p>
                    <a:p>
                      <a:pPr algn="ctr"/>
                      <a:endParaRPr lang="ru-RU" sz="2000" b="1" kern="1200" dirty="0" smtClean="0"/>
                    </a:p>
                    <a:p>
                      <a:pPr algn="ctr"/>
                      <a:r>
                        <a:rPr lang="ru-RU" sz="2000" b="1" kern="1200" dirty="0" smtClean="0"/>
                        <a:t>05.06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14229 (МБОУ)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431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3,03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45,13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9,56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9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12588 (школы)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44,13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9,22</a:t>
                      </a:r>
                    </a:p>
                  </a:txBody>
                  <a:tcPr marL="68580" marR="68580" marT="0" marB="0"/>
                </a:tc>
              </a:tr>
              <a:tr h="579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1165 (лицеи)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63,44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15,14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23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476  (веч. школы)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20,17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25,76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4,66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3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Другие участники ЕГЭ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913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535 (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впл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16,82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5,59</a:t>
                      </a:r>
                    </a:p>
                  </a:txBody>
                  <a:tcPr marL="68580" marR="68580" marT="0" marB="0"/>
                </a:tc>
              </a:tr>
              <a:tr h="57913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56 (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спо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5,36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34,86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6,79</a:t>
                      </a:r>
                    </a:p>
                  </a:txBody>
                  <a:tcPr marL="68580" marR="68580" marT="0" marB="0"/>
                </a:tc>
              </a:tr>
              <a:tr h="57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19.06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447 (МБОУ)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18,12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28,67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трёх лет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1"/>
          <a:ext cx="8229600" cy="5331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0584"/>
                <a:gridCol w="1944216"/>
                <a:gridCol w="2057400"/>
                <a:gridCol w="2057400"/>
              </a:tblGrid>
              <a:tr h="7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</a:rPr>
                        <a:t>               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</a:rPr>
                        <a:t>пара                  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</a:rPr>
                        <a:t>метры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2012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2013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2014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2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Число заданий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20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21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Пороговое значение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5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5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3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Число </a:t>
                      </a:r>
                      <a:r>
                        <a:rPr lang="ru-RU" sz="1800" b="1" dirty="0" smtClean="0"/>
                        <a:t>участников (МБОУ)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15039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15702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14229</a:t>
                      </a:r>
                    </a:p>
                  </a:txBody>
                  <a:tcPr marL="68580" marR="68580" marT="0" marB="0" anchor="ctr"/>
                </a:tc>
              </a:tr>
              <a:tr h="628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Не преодолели </a:t>
                      </a:r>
                      <a:r>
                        <a:rPr lang="ru-RU" sz="1800" b="1" dirty="0" smtClean="0"/>
                        <a:t>порог  в 5 </a:t>
                      </a:r>
                      <a:r>
                        <a:rPr lang="ru-RU" sz="1800" b="1" dirty="0" err="1" smtClean="0"/>
                        <a:t>баллов,%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8,32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9,63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13,71</a:t>
                      </a:r>
                    </a:p>
                  </a:txBody>
                  <a:tcPr marL="68580" marR="68580" marT="0" marB="0" anchor="ctr"/>
                </a:tc>
              </a:tr>
              <a:tr h="628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Не преодолели порог  в 3 балла, 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3,29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3,03</a:t>
                      </a:r>
                    </a:p>
                  </a:txBody>
                  <a:tcPr marL="68580" marR="68580" marT="0" marB="0" anchor="ctr"/>
                </a:tc>
              </a:tr>
              <a:tr h="609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Средний первичный балл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9,87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9,56</a:t>
                      </a:r>
                    </a:p>
                  </a:txBody>
                  <a:tcPr marL="68580" marR="68580" marT="0" marB="0" anchor="ctr"/>
                </a:tc>
              </a:tr>
              <a:tr h="628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Балл в </a:t>
                      </a:r>
                      <a:r>
                        <a:rPr lang="ru-RU" sz="1800" b="1" dirty="0" err="1"/>
                        <a:t>стобалльной</a:t>
                      </a:r>
                      <a:r>
                        <a:rPr lang="ru-RU" sz="1800" b="1" dirty="0"/>
                        <a:t> системе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42,82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47,34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45,13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Итоговые результаты ЕГЭ от 5 июня</a:t>
            </a:r>
            <a:endParaRPr lang="ru-RU" dirty="0"/>
          </a:p>
        </p:txBody>
      </p:sp>
      <p:pic>
        <p:nvPicPr>
          <p:cNvPr id="6" name="Содержимое 5" descr="Распределение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80728"/>
            <a:ext cx="7789131" cy="5708920"/>
          </a:xfr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Результаты по школам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7"/>
          <a:ext cx="8229600" cy="48455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92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Школы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Число выпускников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Средний первичный балл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Средний балл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66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411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11831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8,93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43,03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41 лучших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1361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12,65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56,53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41 слабых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875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30,13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"/>
          <a:ext cx="7128792" cy="669884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48072"/>
                <a:gridCol w="2376264"/>
                <a:gridCol w="2016224"/>
                <a:gridCol w="2088232"/>
              </a:tblGrid>
              <a:tr h="53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№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Район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Число слабых школ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Число лучших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школ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Автозаводский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Арзамасский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, Арзамас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Балахнинский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Борский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Городецкий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Дзержинск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Канавинский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Кстовский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Кулебакский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Ленинский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Лысковский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Московский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Нижегородский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Приокский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Саров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Семёновский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Сергачский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Советский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Сормовский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567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Тоншаевский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876</Words>
  <Application>Microsoft Office PowerPoint</Application>
  <PresentationFormat>Экран (4:3)</PresentationFormat>
  <Paragraphs>521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Кафедра теории и методики обучения математике НИРО</vt:lpstr>
      <vt:lpstr>Распределение тематического содержания в части 1 и 2 экзамена</vt:lpstr>
      <vt:lpstr>Начало шкалы перевода баллов до экзамена и после</vt:lpstr>
      <vt:lpstr>Шкала ЕГЭ от 5 июня</vt:lpstr>
      <vt:lpstr>Обобщённые результаты ЕГЭ в 2014 г.</vt:lpstr>
      <vt:lpstr>Результаты трёх лет</vt:lpstr>
      <vt:lpstr>Итоговые результаты ЕГЭ от 5 июня</vt:lpstr>
      <vt:lpstr>Результаты по школам</vt:lpstr>
      <vt:lpstr>Презентация PowerPoint</vt:lpstr>
      <vt:lpstr>Результаты выполнения тестовой части ЕГЭ</vt:lpstr>
      <vt:lpstr>ТРУДНЫЕ ЗАДАНИЯ ТЕСТОВОЙ ЧАСТИ</vt:lpstr>
      <vt:lpstr>Результаты выполнения С-части ЕГЭ от 5 июня</vt:lpstr>
      <vt:lpstr>Презентация PowerPoint</vt:lpstr>
      <vt:lpstr>Результаты ОГЭ 2014</vt:lpstr>
      <vt:lpstr>Результаты ОГЭ 2014</vt:lpstr>
      <vt:lpstr>Результаты по годам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теории и методики обучения математике НИРО</dc:title>
  <cp:lastModifiedBy>Колина</cp:lastModifiedBy>
  <cp:revision>209</cp:revision>
  <dcterms:modified xsi:type="dcterms:W3CDTF">2014-08-30T06:16:07Z</dcterms:modified>
</cp:coreProperties>
</file>