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9" r:id="rId3"/>
    <p:sldId id="280" r:id="rId4"/>
    <p:sldId id="258" r:id="rId5"/>
    <p:sldId id="257" r:id="rId6"/>
    <p:sldId id="275" r:id="rId7"/>
    <p:sldId id="263" r:id="rId8"/>
    <p:sldId id="276" r:id="rId9"/>
    <p:sldId id="278" r:id="rId10"/>
    <p:sldId id="259" r:id="rId11"/>
    <p:sldId id="273" r:id="rId12"/>
    <p:sldId id="260" r:id="rId13"/>
    <p:sldId id="283" r:id="rId14"/>
    <p:sldId id="281" r:id="rId15"/>
    <p:sldId id="282" r:id="rId16"/>
    <p:sldId id="28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94649" autoAdjust="0"/>
  </p:normalViewPr>
  <p:slideViewPr>
    <p:cSldViewPr>
      <p:cViewPr varScale="1">
        <p:scale>
          <a:sx n="70" d="100"/>
          <a:sy n="70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EBB5AF-5D4B-4BB8-B68A-D2F9C4EC6899}" type="datetimeFigureOut">
              <a:rPr lang="ru-RU" smtClean="0"/>
              <a:pPr/>
              <a:t>30.08.2014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511F4-445B-4A79-809F-2320278C81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070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4511F4-445B-4A79-809F-2320278C815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4511F4-445B-4A79-809F-2320278C8158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dirty="0" smtClean="0"/>
              <a:t>Кафедра теории и методики обучения математике НИРО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en-US" sz="4000" dirty="0" smtClean="0"/>
          </a:p>
          <a:p>
            <a:pPr algn="ctr">
              <a:buNone/>
            </a:pPr>
            <a:r>
              <a:rPr lang="ru-RU" sz="4000" dirty="0" smtClean="0"/>
              <a:t>Об итогах проведения государственной (итоговой) аттестации выпускников средней (полной) школы в 2014 году</a:t>
            </a:r>
            <a:endParaRPr lang="ru-RU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99412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3200" b="1" dirty="0" smtClean="0"/>
              <a:t>Результаты выполнения тестовой части ЕГЭ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1" y="1298640"/>
          <a:ext cx="9144000" cy="5226706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9363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В1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В2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В3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В4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В5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В6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В7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В8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В9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В10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В11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В12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В13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В14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В15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31164">
                <a:tc gridSpan="14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 июня (МБОУ)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989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92,81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63,98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95,6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73,15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59,77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63,38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48,22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45,93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55,62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16,3</a:t>
                      </a: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60,39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43,97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29,05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19,3</a:t>
                      </a: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</a:tr>
              <a:tr h="531164">
                <a:tc gridSpan="1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 июня (лицеи)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989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96,74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81,29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97,44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96,43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92,08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78,65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87,66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77,17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63,82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80,36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43,71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87,81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75,08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53,37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40,3</a:t>
                      </a:r>
                    </a:p>
                  </a:txBody>
                  <a:tcPr marL="68580" marR="68580" marT="0" marB="0" anchor="ctr"/>
                </a:tc>
              </a:tr>
              <a:tr h="531164">
                <a:tc gridSpan="1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 июня (вечерние школы и центры образования)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989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82,03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35,28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85,93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81,39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42,42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26,19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20,13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13,42</a:t>
                      </a: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20,56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21,21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2,12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12,77</a:t>
                      </a:r>
                      <a:endParaRPr lang="ru-RU" sz="1600" b="1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8,23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4,11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1,73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 smtClean="0"/>
              <a:t>ТРУДНЫЕ ЗАДАНИЯ ТЕСТОВОЙ ЧАСТИ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24745"/>
            <a:ext cx="8856984" cy="554461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endParaRPr lang="ru-RU" sz="1900" b="1" dirty="0" smtClean="0"/>
          </a:p>
          <a:p>
            <a:pPr>
              <a:buNone/>
            </a:pPr>
            <a:r>
              <a:rPr lang="ru-RU" sz="2400" b="1" dirty="0" smtClean="0"/>
              <a:t>В7.  </a:t>
            </a:r>
            <a:r>
              <a:rPr lang="ru-RU" sz="2400" dirty="0" smtClean="0"/>
              <a:t>Найдите корень уравнения  </a:t>
            </a:r>
            <a:endParaRPr lang="ru-RU" sz="2400" b="1" dirty="0" smtClean="0"/>
          </a:p>
          <a:p>
            <a:pPr>
              <a:buNone/>
            </a:pPr>
            <a:endParaRPr lang="ru-RU" sz="2400" b="1" dirty="0" smtClean="0"/>
          </a:p>
          <a:p>
            <a:pPr>
              <a:buNone/>
            </a:pPr>
            <a:endParaRPr lang="ru-RU" sz="2400" b="1" dirty="0" smtClean="0"/>
          </a:p>
          <a:p>
            <a:pPr>
              <a:buNone/>
            </a:pPr>
            <a:r>
              <a:rPr lang="ru-RU" sz="2400" b="1" dirty="0" smtClean="0"/>
              <a:t>В11. </a:t>
            </a:r>
            <a:r>
              <a:rPr lang="ru-RU" sz="2400" dirty="0" smtClean="0"/>
              <a:t>Найдите значение выражения </a:t>
            </a:r>
          </a:p>
          <a:p>
            <a:pPr>
              <a:lnSpc>
                <a:spcPct val="150000"/>
              </a:lnSpc>
              <a:buNone/>
            </a:pPr>
            <a:r>
              <a:rPr lang="ru-RU" sz="2400" b="1" dirty="0" smtClean="0"/>
              <a:t>В14. </a:t>
            </a:r>
            <a:r>
              <a:rPr lang="ru-RU" sz="2400" dirty="0" smtClean="0"/>
              <a:t>Имеется два раствора. Первый содержит 10% соли, второй – 30% соли. Из этих двух растворов получили третий раствор массой 200 кг, содержащий 25% соли. На сколько килограммов масса первого раствора меньше массы второго?</a:t>
            </a:r>
          </a:p>
          <a:p>
            <a:pPr>
              <a:buNone/>
            </a:pPr>
            <a:endParaRPr lang="ru-RU" sz="2400" b="1" dirty="0" smtClean="0"/>
          </a:p>
          <a:p>
            <a:pPr>
              <a:buNone/>
            </a:pPr>
            <a:r>
              <a:rPr lang="ru-RU" sz="2400" b="1" dirty="0" smtClean="0"/>
              <a:t>В15. </a:t>
            </a:r>
            <a:r>
              <a:rPr lang="ru-RU" sz="2400" dirty="0" smtClean="0"/>
              <a:t>Найдите точку максимума функции </a:t>
            </a:r>
            <a:endParaRPr lang="ru-RU" sz="2400" dirty="0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76056" y="-2691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12293" name="Object 5"/>
          <p:cNvGraphicFramePr>
            <a:graphicFrameLocks noChangeAspect="1"/>
          </p:cNvGraphicFramePr>
          <p:nvPr/>
        </p:nvGraphicFramePr>
        <p:xfrm>
          <a:off x="5292080" y="2636912"/>
          <a:ext cx="2409825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4" name="Формула" r:id="rId3" imgW="1777680" imgH="419040" progId="Equation.3">
                  <p:embed/>
                </p:oleObj>
              </mc:Choice>
              <mc:Fallback>
                <p:oleObj name="Формула" r:id="rId3" imgW="1777680" imgH="419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2636912"/>
                        <a:ext cx="2409825" cy="696913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7566953"/>
              </p:ext>
            </p:extLst>
          </p:nvPr>
        </p:nvGraphicFramePr>
        <p:xfrm>
          <a:off x="5724128" y="5949280"/>
          <a:ext cx="287655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5" name="Формула" r:id="rId5" imgW="1879560" imgH="291960" progId="Equation.3">
                  <p:embed/>
                </p:oleObj>
              </mc:Choice>
              <mc:Fallback>
                <p:oleObj name="Формула" r:id="rId5" imgW="1879560" imgH="29196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128" y="5949280"/>
                        <a:ext cx="2876550" cy="447675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9221772"/>
              </p:ext>
            </p:extLst>
          </p:nvPr>
        </p:nvGraphicFramePr>
        <p:xfrm>
          <a:off x="5473701" y="1366838"/>
          <a:ext cx="2122636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6" name="Формула" r:id="rId7" imgW="1282680" imgH="545760" progId="Equation.3">
                  <p:embed/>
                </p:oleObj>
              </mc:Choice>
              <mc:Fallback>
                <p:oleObj name="Формула" r:id="rId7" imgW="1282680" imgH="54576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3701" y="1366838"/>
                        <a:ext cx="2122636" cy="901700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Результаты выполнения С-части ЕГЭ от 5 июня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7" y="1340771"/>
          <a:ext cx="8533610" cy="5127293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951649"/>
                <a:gridCol w="1380580"/>
                <a:gridCol w="1413239"/>
                <a:gridCol w="1260037"/>
                <a:gridCol w="1386041"/>
                <a:gridCol w="2142064"/>
              </a:tblGrid>
              <a:tr h="1008109">
                <a:tc>
                  <a:txBody>
                    <a:bodyPr/>
                    <a:lstStyle/>
                    <a:p>
                      <a:pPr algn="ctr"/>
                      <a:endParaRPr lang="ru-RU" sz="2000" dirty="0" smtClean="0"/>
                    </a:p>
                    <a:p>
                      <a:pPr algn="ctr"/>
                      <a:r>
                        <a:rPr lang="ru-RU" sz="2000" dirty="0" smtClean="0"/>
                        <a:t>№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балл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 балла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 балла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балла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Положит.</a:t>
                      </a:r>
                      <a:r>
                        <a:rPr lang="ru-RU" sz="2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результат,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943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С1%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17,39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26,39</a:t>
                      </a:r>
                    </a:p>
                  </a:txBody>
                  <a:tcPr marL="68580" marR="68580" marT="0" marB="0"/>
                </a:tc>
              </a:tr>
              <a:tr h="61943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С2%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1,98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3,82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5,8</a:t>
                      </a:r>
                    </a:p>
                  </a:txBody>
                  <a:tcPr marL="68580" marR="68580" marT="0" marB="0"/>
                </a:tc>
              </a:tr>
              <a:tr h="61943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С3%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13,45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0,86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3,66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17,97</a:t>
                      </a:r>
                    </a:p>
                  </a:txBody>
                  <a:tcPr marL="68580" marR="68580" marT="0" marB="0"/>
                </a:tc>
              </a:tr>
              <a:tr h="61943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С4%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3,97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0,17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1,05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5,19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0259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Число участников</a:t>
                      </a:r>
                      <a:endParaRPr lang="ru-RU" sz="2000" b="1" dirty="0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</a:tr>
              <a:tr h="61943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С5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208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1,74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1943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mtClean="0">
                          <a:latin typeface="Times New Roman"/>
                          <a:ea typeface="Times New Roman"/>
                          <a:cs typeface="Times New Roman"/>
                        </a:rPr>
                        <a:t>С6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379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160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29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36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4,26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6065799"/>
              </p:ext>
            </p:extLst>
          </p:nvPr>
        </p:nvGraphicFramePr>
        <p:xfrm>
          <a:off x="611560" y="332656"/>
          <a:ext cx="7992888" cy="626469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027656"/>
                <a:gridCol w="3768076"/>
                <a:gridCol w="3197156"/>
              </a:tblGrid>
              <a:tr h="6098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№</a:t>
                      </a: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Arial Narrow" panose="020B0606020202030204" pitchFamily="34" charset="0"/>
                        </a:rPr>
                        <a:t>Школа</a:t>
                      </a:r>
                      <a:endParaRPr lang="ru-RU" sz="1600" b="1" dirty="0">
                        <a:latin typeface="Arial Narrow" panose="020B0606020202030204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Средний балл</a:t>
                      </a: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51660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МБОУ СОШ №1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46,91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993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МБОУ СОШ №2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53,37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51660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МБОУ СОШ №3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62,38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51660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МБОУ СОШ №4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46,00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51660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МБОУ СОШ №5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43,87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51660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МБОУ СОШ №7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49,36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51660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МБОУ СОШ №8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39,07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51660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МБОУ СОШ №15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45,18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51660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МБОУ СОШ №17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54,27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51660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МБОУ СОШ №18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43,13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51660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МБОУ СОШ №19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57,85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51660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latin typeface="Times New Roman"/>
                          <a:ea typeface="Times New Roman"/>
                        </a:rPr>
                        <a:t>Бриляковская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  СОШ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50,22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51660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13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Ильинская СОШ 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38,6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51660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14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latin typeface="Times New Roman"/>
                          <a:ea typeface="Times New Roman"/>
                        </a:rPr>
                        <a:t>Смольковская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 СОШ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39,67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51660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15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latin typeface="Times New Roman"/>
                          <a:ea typeface="Times New Roman"/>
                        </a:rPr>
                        <a:t>Строчковская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 СОШ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41,33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51660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16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600" b="1" dirty="0" err="1" smtClean="0">
                          <a:latin typeface="Times New Roman"/>
                          <a:ea typeface="Times New Roman"/>
                        </a:rPr>
                        <a:t>Тимирязевская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 СОШ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63,00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420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ru-RU" sz="4000" b="1" dirty="0" smtClean="0"/>
              <a:t>Результаты ОГЭ 2014</a:t>
            </a:r>
            <a:endParaRPr lang="ru-RU" sz="40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1" y="1628802"/>
          <a:ext cx="8435278" cy="4824534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987888"/>
                <a:gridCol w="2149130"/>
                <a:gridCol w="2149130"/>
                <a:gridCol w="2149130"/>
              </a:tblGrid>
              <a:tr h="804089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Arial" pitchFamily="34" charset="0"/>
                          <a:cs typeface="Arial" pitchFamily="34" charset="0"/>
                        </a:rPr>
                        <a:t>Алгебра</a:t>
                      </a:r>
                      <a:endParaRPr lang="ru-RU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4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Arial" pitchFamily="34" charset="0"/>
                          <a:cs typeface="Arial" pitchFamily="34" charset="0"/>
                        </a:rPr>
                        <a:t>2  (0-5)</a:t>
                      </a:r>
                      <a:endParaRPr lang="ru-RU" sz="2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Arial" pitchFamily="34" charset="0"/>
                          <a:cs typeface="Arial" pitchFamily="34" charset="0"/>
                        </a:rPr>
                        <a:t>3 (6-10)</a:t>
                      </a:r>
                      <a:endParaRPr lang="ru-RU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Arial" pitchFamily="34" charset="0"/>
                          <a:cs typeface="Arial" pitchFamily="34" charset="0"/>
                        </a:rPr>
                        <a:t>4 (11-14)</a:t>
                      </a:r>
                      <a:endParaRPr lang="ru-RU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Arial" pitchFamily="34" charset="0"/>
                          <a:cs typeface="Arial" pitchFamily="34" charset="0"/>
                        </a:rPr>
                        <a:t>5 (15-23)</a:t>
                      </a:r>
                      <a:endParaRPr lang="ru-RU" sz="2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804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Arial" pitchFamily="34" charset="0"/>
                          <a:cs typeface="Arial" pitchFamily="34" charset="0"/>
                        </a:rPr>
                        <a:t>2,09</a:t>
                      </a:r>
                      <a:endParaRPr lang="ru-RU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Arial" pitchFamily="34" charset="0"/>
                          <a:cs typeface="Arial" pitchFamily="34" charset="0"/>
                        </a:rPr>
                        <a:t>50,18</a:t>
                      </a:r>
                      <a:endParaRPr lang="ru-RU" sz="2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Arial" pitchFamily="34" charset="0"/>
                          <a:cs typeface="Arial" pitchFamily="34" charset="0"/>
                        </a:rPr>
                        <a:t>29,93</a:t>
                      </a:r>
                      <a:endParaRPr lang="ru-RU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Arial" pitchFamily="34" charset="0"/>
                          <a:cs typeface="Arial" pitchFamily="34" charset="0"/>
                        </a:rPr>
                        <a:t>17,81</a:t>
                      </a:r>
                      <a:endParaRPr lang="ru-RU" sz="2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804089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Arial" pitchFamily="34" charset="0"/>
                          <a:cs typeface="Arial" pitchFamily="34" charset="0"/>
                        </a:rPr>
                        <a:t>Геометрия</a:t>
                      </a:r>
                      <a:endParaRPr lang="ru-RU" sz="2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4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Arial" pitchFamily="34" charset="0"/>
                          <a:cs typeface="Arial" pitchFamily="34" charset="0"/>
                        </a:rPr>
                        <a:t>2  (0-1)</a:t>
                      </a:r>
                      <a:endParaRPr lang="ru-RU" sz="2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Arial" pitchFamily="34" charset="0"/>
                          <a:cs typeface="Arial" pitchFamily="34" charset="0"/>
                        </a:rPr>
                        <a:t>3 (2-4)</a:t>
                      </a:r>
                      <a:endParaRPr lang="ru-RU" sz="2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Arial" pitchFamily="34" charset="0"/>
                          <a:cs typeface="Arial" pitchFamily="34" charset="0"/>
                        </a:rPr>
                        <a:t>4 (5-7)</a:t>
                      </a:r>
                      <a:endParaRPr lang="ru-RU" sz="2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Arial" pitchFamily="34" charset="0"/>
                          <a:cs typeface="Arial" pitchFamily="34" charset="0"/>
                        </a:rPr>
                        <a:t>5 (8-15)</a:t>
                      </a:r>
                      <a:endParaRPr lang="ru-RU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804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Arial" pitchFamily="34" charset="0"/>
                          <a:cs typeface="Arial" pitchFamily="34" charset="0"/>
                        </a:rPr>
                        <a:t>3,15</a:t>
                      </a:r>
                      <a:endParaRPr lang="ru-RU" sz="2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Arial" pitchFamily="34" charset="0"/>
                          <a:cs typeface="Arial" pitchFamily="34" charset="0"/>
                        </a:rPr>
                        <a:t>50,54</a:t>
                      </a:r>
                      <a:endParaRPr lang="ru-RU" sz="2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Arial" pitchFamily="34" charset="0"/>
                          <a:cs typeface="Arial" pitchFamily="34" charset="0"/>
                        </a:rPr>
                        <a:t>38,68</a:t>
                      </a:r>
                      <a:endParaRPr lang="ru-RU" sz="2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Arial" pitchFamily="34" charset="0"/>
                          <a:cs typeface="Arial" pitchFamily="34" charset="0"/>
                        </a:rPr>
                        <a:t>7,63</a:t>
                      </a:r>
                      <a:endParaRPr lang="ru-RU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ru-RU" sz="4000" b="1" dirty="0" smtClean="0"/>
              <a:t>Результаты ОГЭ 2014</a:t>
            </a:r>
            <a:endParaRPr lang="ru-RU" sz="4000" b="1" dirty="0"/>
          </a:p>
        </p:txBody>
      </p:sp>
      <p:pic>
        <p:nvPicPr>
          <p:cNvPr id="4" name="Содержимое 3" descr="2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124744"/>
            <a:ext cx="7200800" cy="561529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22114"/>
          </a:xfrm>
          <a:solidFill>
            <a:schemeClr val="accent6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/>
          <a:lstStyle/>
          <a:p>
            <a:r>
              <a:rPr lang="ru-RU" dirty="0" smtClean="0"/>
              <a:t>Результаты по </a:t>
            </a:r>
            <a:r>
              <a:rPr lang="ru-RU" dirty="0" smtClean="0"/>
              <a:t>годам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0696776"/>
              </p:ext>
            </p:extLst>
          </p:nvPr>
        </p:nvGraphicFramePr>
        <p:xfrm>
          <a:off x="395536" y="2204864"/>
          <a:ext cx="8229600" cy="326111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548640">
                <a:tc gridSpan="5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Средний балл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3148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2011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2012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2013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2014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2014,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область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48640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район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665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4,03(3,8)</a:t>
                      </a: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3,8(3,7)</a:t>
                      </a: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4,07</a:t>
                      </a: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3,53</a:t>
                      </a: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3,6</a:t>
                      </a: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542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dirty="0" smtClean="0"/>
              <a:t>Распределение тематического содержания в части 1 и 2 экзамена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1412776"/>
          <a:ext cx="8784976" cy="5321419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548392"/>
                <a:gridCol w="3459036"/>
                <a:gridCol w="3777548"/>
              </a:tblGrid>
              <a:tr h="36004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Часть 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Часть 2</a:t>
                      </a: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Число заданий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68580" marR="68580" marT="0" marB="0"/>
                </a:tc>
              </a:tr>
              <a:tr h="22037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Тип заданий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и форма ответа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В1–В10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</a:rPr>
                        <a:t>с кратким ответом в виде целого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</a:rPr>
                        <a:t>числа или конечной десятичной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дроби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В11–В15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</a:rPr>
                        <a:t>с кратким ответом в виде целого числа или конечной десятичной дроби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С1–С6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</a:rPr>
                        <a:t>с развёрнутым ответом (полная запись решения с обоснованием выполненных действий)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37737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Назначение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</a:rPr>
                        <a:t>Проверка освоения базовых умений и практических навыков применения математических знаний в повседневных ситуациях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</a:rPr>
                        <a:t>Проверка освоения математики на профильном уровне, необходимом для применения математики в  профессиональной деятельности и на творческом уровне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886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</a:rPr>
                        <a:t>Уровень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сложности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Базовый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Базовый, повышенный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и высокий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dirty="0" smtClean="0"/>
              <a:t>Начало шкалы перевода баллов до экзамена и после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599" cy="2476871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746648"/>
                <a:gridCol w="792088"/>
                <a:gridCol w="864096"/>
                <a:gridCol w="864096"/>
                <a:gridCol w="936104"/>
                <a:gridCol w="1008112"/>
                <a:gridCol w="1018455"/>
              </a:tblGrid>
              <a:tr h="4886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первичные баллы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4886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стобалльная шкала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522151"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/>
                </a:tc>
              </a:tr>
              <a:tr h="4886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первичные баллы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86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стобалльная шкала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65403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Шкала ЕГЭ от 5 июня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42847" y="1000109"/>
          <a:ext cx="8858306" cy="5453227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124897"/>
                <a:gridCol w="576064"/>
                <a:gridCol w="648072"/>
                <a:gridCol w="648072"/>
                <a:gridCol w="648072"/>
                <a:gridCol w="648072"/>
                <a:gridCol w="648072"/>
                <a:gridCol w="576064"/>
                <a:gridCol w="576064"/>
                <a:gridCol w="576064"/>
                <a:gridCol w="576064"/>
                <a:gridCol w="612729"/>
              </a:tblGrid>
              <a:tr h="8229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Первичные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баллы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90655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  <a:tabLst/>
                      </a:pPr>
                      <a:r>
                        <a:rPr lang="ru-RU" sz="18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стобалльная</a:t>
                      </a: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шкала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32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44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48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52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39212">
                <a:tc>
                  <a:txBody>
                    <a:bodyPr/>
                    <a:lstStyle/>
                    <a:p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229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Первичные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баллы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90655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  <a:tabLst/>
                      </a:pPr>
                      <a:r>
                        <a:rPr lang="ru-RU" sz="18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стобалльная</a:t>
                      </a: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шкала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56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60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64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68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70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72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73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77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79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80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5182">
                <a:tc>
                  <a:txBody>
                    <a:bodyPr/>
                    <a:lstStyle/>
                    <a:p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414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Первичные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баллы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31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32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33</a:t>
                      </a:r>
                      <a:endParaRPr lang="ru-RU" sz="2000" b="1" dirty="0"/>
                    </a:p>
                  </a:txBody>
                  <a:tcPr marL="68580" marR="68580" marT="0" marB="0" anchor="ctr"/>
                </a:tc>
              </a:tr>
              <a:tr h="792088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  <a:tabLst/>
                      </a:pPr>
                      <a:r>
                        <a:rPr lang="ru-RU" sz="18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стобалльная</a:t>
                      </a: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шкала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82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84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86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88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89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91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93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95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96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98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100</a:t>
                      </a:r>
                      <a:endParaRPr lang="ru-RU" sz="2000" dirty="0"/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5010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600" dirty="0" smtClean="0"/>
              <a:t>Обобщённые результаты ЕГЭ в 2014 г.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052736"/>
          <a:ext cx="8892481" cy="5544615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993116"/>
                <a:gridCol w="1983711"/>
                <a:gridCol w="1542886"/>
                <a:gridCol w="1322474"/>
                <a:gridCol w="1616357"/>
                <a:gridCol w="1433937"/>
              </a:tblGrid>
              <a:tr h="974009">
                <a:tc>
                  <a:txBody>
                    <a:bodyPr/>
                    <a:lstStyle/>
                    <a:p>
                      <a:pPr algn="ctr"/>
                      <a:r>
                        <a:rPr lang="ru-RU" sz="2000" kern="1200" dirty="0" smtClean="0"/>
                        <a:t>Дата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Число участников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Не преодолели порог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%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Средний 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балл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Средний первичный балл </a:t>
                      </a:r>
                    </a:p>
                  </a:txBody>
                  <a:tcPr marL="68580" marR="68580" marT="0" marB="0"/>
                </a:tc>
              </a:tr>
              <a:tr h="579135">
                <a:tc rowSpan="7">
                  <a:txBody>
                    <a:bodyPr/>
                    <a:lstStyle/>
                    <a:p>
                      <a:pPr algn="ctr"/>
                      <a:endParaRPr lang="ru-RU" sz="2000" b="1" kern="1200" dirty="0" smtClean="0"/>
                    </a:p>
                    <a:p>
                      <a:pPr algn="ctr"/>
                      <a:endParaRPr lang="ru-RU" sz="2000" b="1" kern="1200" dirty="0" smtClean="0"/>
                    </a:p>
                    <a:p>
                      <a:pPr algn="ctr"/>
                      <a:r>
                        <a:rPr lang="ru-RU" sz="2000" b="1" kern="1200" dirty="0" smtClean="0"/>
                        <a:t>05.06</a:t>
                      </a:r>
                      <a:endParaRPr lang="ru-RU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14229 (МБОУ)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431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3,03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45,13 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9,56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791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12588 (школы)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333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2,65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44,13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9,22</a:t>
                      </a:r>
                    </a:p>
                  </a:txBody>
                  <a:tcPr marL="68580" marR="68580" marT="0" marB="0"/>
                </a:tc>
              </a:tr>
              <a:tr h="5791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1165 (лицеи)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0,17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63,44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15,14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5235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476  (веч. школы)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96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20,17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25,76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4,66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434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Другие участники ЕГЭ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79135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535 (</a:t>
                      </a:r>
                      <a:r>
                        <a:rPr lang="ru-RU" sz="1800" b="1" dirty="0" err="1">
                          <a:latin typeface="Times New Roman"/>
                          <a:ea typeface="Times New Roman"/>
                        </a:rPr>
                        <a:t>впл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90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16,82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29,6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5,59</a:t>
                      </a:r>
                    </a:p>
                  </a:txBody>
                  <a:tcPr marL="68580" marR="68580" marT="0" marB="0"/>
                </a:tc>
              </a:tr>
              <a:tr h="579135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56 (</a:t>
                      </a:r>
                      <a:r>
                        <a:rPr lang="ru-RU" sz="1800" b="1" dirty="0" err="1">
                          <a:latin typeface="Times New Roman"/>
                          <a:ea typeface="Times New Roman"/>
                        </a:rPr>
                        <a:t>спо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5,36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34,86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6,79</a:t>
                      </a:r>
                    </a:p>
                  </a:txBody>
                  <a:tcPr marL="68580" marR="68580" marT="0" marB="0"/>
                </a:tc>
              </a:tr>
              <a:tr h="5791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+mn-lt"/>
                          <a:ea typeface="Times New Roman"/>
                          <a:cs typeface="Times New Roman"/>
                        </a:rPr>
                        <a:t>19.06</a:t>
                      </a:r>
                      <a:endParaRPr lang="ru-RU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447 (МБОУ)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81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18,12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28,67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5,3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Результаты трёх лет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24741"/>
          <a:ext cx="8229600" cy="533182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70584"/>
                <a:gridCol w="1944216"/>
                <a:gridCol w="2057400"/>
                <a:gridCol w="2057400"/>
              </a:tblGrid>
              <a:tr h="7920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ysClr val="windowText" lastClr="000000"/>
                          </a:solidFill>
                        </a:rPr>
                        <a:t>               </a:t>
                      </a:r>
                      <a:endParaRPr lang="ru-RU" sz="180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ysClr val="windowText" lastClr="000000"/>
                          </a:solidFill>
                        </a:rPr>
                        <a:t>пара                   год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ysClr val="windowText" lastClr="000000"/>
                          </a:solidFill>
                        </a:rPr>
                        <a:t>метры</a:t>
                      </a:r>
                      <a:endParaRPr lang="ru-RU" sz="1800" dirty="0">
                        <a:solidFill>
                          <a:sysClr val="windowText" lastClr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ysClr val="windowText" lastClr="000000"/>
                          </a:solidFill>
                        </a:rPr>
                        <a:t>2012</a:t>
                      </a:r>
                      <a:endParaRPr lang="ru-RU" sz="2400" dirty="0">
                        <a:solidFill>
                          <a:sysClr val="windowText" lastClr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ysClr val="windowText" lastClr="000000"/>
                          </a:solidFill>
                        </a:rPr>
                        <a:t>2013</a:t>
                      </a:r>
                      <a:endParaRPr lang="ru-RU" sz="2400" dirty="0">
                        <a:solidFill>
                          <a:sysClr val="windowText" lastClr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ysClr val="windowText" lastClr="000000"/>
                          </a:solidFill>
                        </a:rPr>
                        <a:t>2014</a:t>
                      </a:r>
                      <a:endParaRPr lang="ru-RU" sz="2400" dirty="0">
                        <a:solidFill>
                          <a:sysClr val="windowText" lastClr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289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/>
                        <a:t>Число заданий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/>
                        <a:t>20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20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/>
                        <a:t>21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89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/>
                        <a:t>Пороговое значение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/>
                        <a:t>5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5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/>
                        <a:t>3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89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/>
                        <a:t>Число </a:t>
                      </a:r>
                      <a:r>
                        <a:rPr lang="ru-RU" sz="1800" b="1" dirty="0" smtClean="0"/>
                        <a:t>участников (МБОУ)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15039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15702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14229</a:t>
                      </a:r>
                    </a:p>
                  </a:txBody>
                  <a:tcPr marL="68580" marR="68580" marT="0" marB="0" anchor="ctr"/>
                </a:tc>
              </a:tr>
              <a:tr h="6289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/>
                        <a:t>Не преодолели </a:t>
                      </a:r>
                      <a:r>
                        <a:rPr lang="ru-RU" sz="1800" b="1" dirty="0" smtClean="0"/>
                        <a:t>порог  в 5 </a:t>
                      </a:r>
                      <a:r>
                        <a:rPr lang="ru-RU" sz="1800" b="1" dirty="0" err="1" smtClean="0"/>
                        <a:t>баллов,%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8,32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9,63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13,71</a:t>
                      </a:r>
                    </a:p>
                  </a:txBody>
                  <a:tcPr marL="68580" marR="68580" marT="0" marB="0" anchor="ctr"/>
                </a:tc>
              </a:tr>
              <a:tr h="6289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/>
                        <a:t>Не преодолели порог  в 3 балла, %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2,17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3,29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3,03</a:t>
                      </a:r>
                    </a:p>
                  </a:txBody>
                  <a:tcPr marL="68580" marR="68580" marT="0" marB="0" anchor="ctr"/>
                </a:tc>
              </a:tr>
              <a:tr h="6098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/>
                        <a:t>Средний первичный балл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9,87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11,2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9,56</a:t>
                      </a:r>
                    </a:p>
                  </a:txBody>
                  <a:tcPr marL="68580" marR="68580" marT="0" marB="0" anchor="ctr"/>
                </a:tc>
              </a:tr>
              <a:tr h="6289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/>
                        <a:t>Балл в </a:t>
                      </a:r>
                      <a:r>
                        <a:rPr lang="ru-RU" sz="1800" b="1" dirty="0" err="1"/>
                        <a:t>стобалльной</a:t>
                      </a:r>
                      <a:r>
                        <a:rPr lang="ru-RU" sz="1800" b="1" dirty="0"/>
                        <a:t> системе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42,82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47,34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45,13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Итоговые результаты ЕГЭ от 5 июня</a:t>
            </a:r>
            <a:endParaRPr lang="ru-RU" dirty="0"/>
          </a:p>
        </p:txBody>
      </p:sp>
      <p:pic>
        <p:nvPicPr>
          <p:cNvPr id="6" name="Содержимое 5" descr="Распределение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980728"/>
            <a:ext cx="7789131" cy="5708920"/>
          </a:xfrm>
          <a:solidFill>
            <a:srgbClr val="92D050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chemeClr val="accent6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/>
          <a:lstStyle/>
          <a:p>
            <a:r>
              <a:rPr lang="ru-RU" dirty="0" smtClean="0"/>
              <a:t>Результаты по школам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412777"/>
          <a:ext cx="8229600" cy="484557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7920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</a:rPr>
                        <a:t>Школы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</a:rPr>
                        <a:t>Число выпускников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</a:rPr>
                        <a:t>Средний первичный балл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</a:rPr>
                        <a:t>Средний балл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0665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411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11831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</a:rPr>
                        <a:t>8,93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</a:rPr>
                        <a:t>43,03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65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</a:rPr>
                        <a:t>41 лучших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1361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12,65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</a:rPr>
                        <a:t>56,53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65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41 слабых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</a:rPr>
                        <a:t>875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5,64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30,13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27584" y="1"/>
          <a:ext cx="7128792" cy="6698847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648072"/>
                <a:gridCol w="2376264"/>
                <a:gridCol w="2016224"/>
                <a:gridCol w="2088232"/>
              </a:tblGrid>
              <a:tr h="5301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№</a:t>
                      </a: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Район</a:t>
                      </a: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Число слабых школ</a:t>
                      </a: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Число лучших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школ</a:t>
                      </a: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0567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Автозаводский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0247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Арзамасский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, Арзамас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0567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Балахнинский</a:t>
                      </a:r>
                      <a:endParaRPr lang="ru-RU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567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Борский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567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Городецкий</a:t>
                      </a:r>
                      <a:endParaRPr lang="ru-RU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567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Дзержинск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567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Канавинский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567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Кстовский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0567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Кулебакский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567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Ленинский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567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Лысковский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567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Московский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567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13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Нижегородский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567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14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Приокский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0567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15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Саров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567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16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Семёновский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567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17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Сергачский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567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18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Советский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0567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19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Сормовский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0567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Тоншаевский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1810</TotalTime>
  <Words>876</Words>
  <Application>Microsoft Office PowerPoint</Application>
  <PresentationFormat>Экран (4:3)</PresentationFormat>
  <Paragraphs>521</Paragraphs>
  <Slides>16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Тема Office</vt:lpstr>
      <vt:lpstr>Формула</vt:lpstr>
      <vt:lpstr>Кафедра теории и методики обучения математике НИРО</vt:lpstr>
      <vt:lpstr>Распределение тематического содержания в части 1 и 2 экзамена</vt:lpstr>
      <vt:lpstr>Начало шкалы перевода баллов до экзамена и после</vt:lpstr>
      <vt:lpstr>Шкала ЕГЭ от 5 июня</vt:lpstr>
      <vt:lpstr>Обобщённые результаты ЕГЭ в 2014 г.</vt:lpstr>
      <vt:lpstr>Результаты трёх лет</vt:lpstr>
      <vt:lpstr>Итоговые результаты ЕГЭ от 5 июня</vt:lpstr>
      <vt:lpstr>Результаты по школам</vt:lpstr>
      <vt:lpstr>Презентация PowerPoint</vt:lpstr>
      <vt:lpstr>Результаты выполнения тестовой части ЕГЭ</vt:lpstr>
      <vt:lpstr>ТРУДНЫЕ ЗАДАНИЯ ТЕСТОВОЙ ЧАСТИ</vt:lpstr>
      <vt:lpstr>Результаты выполнения С-части ЕГЭ от 5 июня</vt:lpstr>
      <vt:lpstr>Презентация PowerPoint</vt:lpstr>
      <vt:lpstr>Результаты ОГЭ 2014</vt:lpstr>
      <vt:lpstr>Результаты ОГЭ 2014</vt:lpstr>
      <vt:lpstr>Результаты по годам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Кафедра теории и методики обучения математике НИРО</dc:title>
  <cp:lastModifiedBy>Колина</cp:lastModifiedBy>
  <cp:revision>209</cp:revision>
  <dcterms:modified xsi:type="dcterms:W3CDTF">2014-08-30T06:16:07Z</dcterms:modified>
</cp:coreProperties>
</file>