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7" r:id="rId2"/>
    <p:sldId id="279" r:id="rId3"/>
    <p:sldId id="258" r:id="rId4"/>
    <p:sldId id="294" r:id="rId5"/>
    <p:sldId id="257" r:id="rId6"/>
    <p:sldId id="325" r:id="rId7"/>
    <p:sldId id="275" r:id="rId8"/>
    <p:sldId id="327" r:id="rId9"/>
    <p:sldId id="317" r:id="rId10"/>
    <p:sldId id="299" r:id="rId11"/>
    <p:sldId id="328" r:id="rId12"/>
    <p:sldId id="329" r:id="rId13"/>
    <p:sldId id="330" r:id="rId14"/>
    <p:sldId id="331" r:id="rId15"/>
    <p:sldId id="332" r:id="rId16"/>
    <p:sldId id="334" r:id="rId17"/>
    <p:sldId id="313" r:id="rId18"/>
    <p:sldId id="297" r:id="rId19"/>
    <p:sldId id="318" r:id="rId20"/>
    <p:sldId id="311" r:id="rId21"/>
    <p:sldId id="284" r:id="rId22"/>
    <p:sldId id="326" r:id="rId23"/>
    <p:sldId id="333" r:id="rId24"/>
    <p:sldId id="30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53CF"/>
    <a:srgbClr val="F9D3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6195" autoAdjust="0"/>
  </p:normalViewPr>
  <p:slideViewPr>
    <p:cSldViewPr>
      <p:cViewPr varScale="1">
        <p:scale>
          <a:sx n="66" d="100"/>
          <a:sy n="66" d="100"/>
        </p:scale>
        <p:origin x="-5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BB5AF-5D4B-4BB8-B68A-D2F9C4EC6899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11F4-445B-4A79-809F-2320278C81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2900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511F4-445B-4A79-809F-2320278C815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366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migniro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02434"/>
          </a:xfr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Об итогах проведения государственной аттестации выпускников средней (полной) школы в форме ЕГЭ </a:t>
            </a:r>
            <a:br>
              <a:rPr lang="ru-RU" dirty="0" smtClean="0"/>
            </a:br>
            <a:r>
              <a:rPr lang="ru-RU" dirty="0" smtClean="0"/>
              <a:t>в 2017 году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60"/>
          </a:xfr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i="1" dirty="0" smtClean="0"/>
              <a:t>Малышев Игорь Геннадьевич - председатель предметной комиссии ЕГЭ 2017, заведующий кафедрой теории и методики обучения математике НИРО, к.т.н., доцент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Результаты выполнения заданий профильного ЕГЭ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179512" y="836712"/>
          <a:ext cx="8784972" cy="139445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  <a:gridCol w="732081"/>
              </a:tblGrid>
              <a:tr h="482095">
                <a:tc gridSpan="1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Тестовая часть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20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4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5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6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7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8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9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10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11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12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  <a:tr h="4302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87,2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98,6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96,1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90,4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92,9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63,7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65,2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52,0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43,1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56,0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32,0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45,8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179512" y="2286571"/>
          <a:ext cx="8784979" cy="4648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720080"/>
                <a:gridCol w="2208247"/>
                <a:gridCol w="1464163"/>
                <a:gridCol w="1464163"/>
                <a:gridCol w="1200131"/>
                <a:gridCol w="1728195"/>
              </a:tblGrid>
              <a:tr h="32494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 балла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3 балла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4 балла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Полож.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результат, %</a:t>
                      </a:r>
                    </a:p>
                  </a:txBody>
                  <a:tcPr marL="68580" marR="68580" marT="0" marB="0"/>
                </a:tc>
              </a:tr>
              <a:tr h="4163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Число выпускников в процентах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9,24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37,95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47,19(44,7)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9,64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0,44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10,08(3,6)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6,26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10,93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17,19(18,3)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1,18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0,11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0,6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1,89(3,6)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4,86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0,98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5,91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11,75(11,3)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2,17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0,49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0,21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0,41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3,28(2,0)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996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13,1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1,21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0,25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0,20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+mn-lt"/>
                          <a:ea typeface="Times New Roman"/>
                        </a:rPr>
                        <a:t>14,76(29,49)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301,  №17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124745"/>
            <a:ext cx="4680520" cy="54006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В июле 20-го года планируется взять кредит в банке на некоторую сумму. Условия возврата таковы: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- каждый январь долг увеличивается на </a:t>
            </a:r>
            <a:r>
              <a:rPr lang="ru-RU" sz="6200" b="1" i="1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6200" b="1" dirty="0" err="1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по сравнению с концом предыдущего года;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- с февраля по июнь каждого года необходимо выплатить одним платежом часть долга.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Если ежегодно выплачивать по 58564 руб., то кредит будет полностью погашен за 4 год, а если ежегодно выплачивать по 106964 руб., то кредит будет полностью погашен за 2 года. Найдите </a:t>
            </a:r>
            <a:r>
              <a:rPr lang="ru-RU" sz="6200" b="1" i="1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Ответ: 10%</a:t>
            </a: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4936218" y="1124744"/>
          <a:ext cx="4115885" cy="2088232"/>
        </p:xfrm>
        <a:graphic>
          <a:graphicData uri="http://schemas.openxmlformats.org/presentationml/2006/ole">
            <p:oleObj spid="_x0000_s26626" name="Формула" r:id="rId3" imgW="1752480" imgH="8888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401,  №17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124745"/>
            <a:ext cx="4680520" cy="5400600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/>
              <a:t>15-го января планируется взять кредит в банке на некоторый срок (целое число месяцев). Условия его возврата таковы:</a:t>
            </a:r>
          </a:p>
          <a:p>
            <a:pPr marL="0" indent="0">
              <a:buNone/>
            </a:pPr>
            <a:r>
              <a:rPr lang="ru-RU" sz="2000" b="1" dirty="0" smtClean="0"/>
              <a:t>- первого числа каждого месяца долг возрастает на 3% по сравнению с концом предыдущего месяца;</a:t>
            </a:r>
          </a:p>
          <a:p>
            <a:pPr marL="0" indent="0">
              <a:buNone/>
            </a:pPr>
            <a:r>
              <a:rPr lang="ru-RU" sz="2000" b="1" dirty="0" smtClean="0"/>
              <a:t>-со второго по четырнадцатое число необходимо выплатить часть долга;</a:t>
            </a:r>
          </a:p>
          <a:p>
            <a:pPr marL="0" indent="0">
              <a:buNone/>
            </a:pPr>
            <a:r>
              <a:rPr lang="ru-RU" sz="2000" b="1" dirty="0" smtClean="0"/>
              <a:t>- пятнадцатого долг должен быть на одну и ту же сумму меньше долга на пятнадцатое число предыдущего месяца. </a:t>
            </a:r>
          </a:p>
          <a:p>
            <a:pPr marL="0" indent="0">
              <a:buNone/>
            </a:pPr>
            <a:r>
              <a:rPr lang="ru-RU" sz="2000" b="1" dirty="0" smtClean="0"/>
              <a:t>На сколько месяцев планируется взять кредит, если известно, что общая сумма выплат после полного погашения кредита на 30% больше суммы, взятой в кредит?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Ответ:  19</a:t>
            </a: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4935538" y="1365250"/>
          <a:ext cx="4116387" cy="1606550"/>
        </p:xfrm>
        <a:graphic>
          <a:graphicData uri="http://schemas.openxmlformats.org/presentationml/2006/ole">
            <p:oleObj spid="_x0000_s27650" name="Формула" r:id="rId3" imgW="1562040" imgH="609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501,  №17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680520" cy="5832647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Вадим является совладельцем двух заводов в разных городах. На заводах производятся абсолютно одинаковые товары при использовании одинаковых технологий. Если рабочие на одном из заводов трудятся суммарно </a:t>
            </a:r>
            <a:r>
              <a:rPr lang="ru-RU" sz="2000" b="1" i="1" dirty="0" smtClean="0"/>
              <a:t> t</a:t>
            </a:r>
            <a:r>
              <a:rPr lang="ru-RU" sz="2000" b="1" baseline="30000" dirty="0" smtClean="0"/>
              <a:t>2</a:t>
            </a:r>
            <a:r>
              <a:rPr lang="ru-RU" sz="2000" b="1" dirty="0" smtClean="0"/>
              <a:t> часов в неделю, то за эту неделю они производят </a:t>
            </a:r>
            <a:r>
              <a:rPr lang="ru-RU" sz="2000" b="1" i="1" dirty="0" err="1" smtClean="0"/>
              <a:t>t</a:t>
            </a:r>
            <a:r>
              <a:rPr lang="ru-RU" sz="2000" b="1" dirty="0" smtClean="0"/>
              <a:t> единиц товара. За каждый час работы на заводе, расположенном в первом городе, Вадим платит рабочему 200 руб., а на заводе, расположенном во втором городе, – 300 руб. Вадим готов выделять 1200000 руб. в неделю на оплату труда рабочих. Какое наибольшее количество единиц товара можно произвести за неделю на этих двух заводах?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Ответ:  100</a:t>
            </a: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4938939" y="1365250"/>
          <a:ext cx="4071214" cy="2783830"/>
        </p:xfrm>
        <a:graphic>
          <a:graphicData uri="http://schemas.openxmlformats.org/presentationml/2006/ole">
            <p:oleObj spid="_x0000_s35842" name="Формула" r:id="rId3" imgW="1968480" imgH="1346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601,  №17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680520" cy="5832647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Пенсионный фонд владеет ценными бумагами, которые стоят 10</a:t>
            </a:r>
            <a:r>
              <a:rPr lang="ru-RU" sz="2000" b="1" i="1" dirty="0" smtClean="0"/>
              <a:t>t</a:t>
            </a:r>
            <a:r>
              <a:rPr lang="ru-RU" sz="2000" b="1" dirty="0" smtClean="0"/>
              <a:t> тысяч рублей в конце года </a:t>
            </a:r>
            <a:r>
              <a:rPr lang="ru-RU" sz="2000" b="1" i="1" dirty="0" err="1" smtClean="0"/>
              <a:t>t</a:t>
            </a:r>
            <a:r>
              <a:rPr lang="ru-RU" sz="2000" b="1" i="1" dirty="0" smtClean="0"/>
              <a:t> </a:t>
            </a:r>
            <a:r>
              <a:rPr lang="ru-RU" sz="2000" b="1" dirty="0" smtClean="0"/>
              <a:t>(</a:t>
            </a:r>
            <a:r>
              <a:rPr lang="ru-RU" sz="2000" b="1" i="1" dirty="0" err="1" smtClean="0"/>
              <a:t>t</a:t>
            </a:r>
            <a:r>
              <a:rPr lang="ru-RU" sz="2000" b="1" dirty="0" smtClean="0"/>
              <a:t> = 1; 2; 3…).  В конце любого года пенсионный фонд может продать ценные бумаги и положить деньги на счёт в банке, при этом в конце каждого следующего года сумма на счёте будет увеличиваться </a:t>
            </a:r>
          </a:p>
          <a:p>
            <a:pPr marL="0" indent="0">
              <a:buNone/>
            </a:pPr>
            <a:r>
              <a:rPr lang="ru-RU" sz="2000" b="1" dirty="0" smtClean="0"/>
              <a:t>в 1 + </a:t>
            </a:r>
            <a:r>
              <a:rPr lang="ru-RU" sz="2000" b="1" i="1" dirty="0" err="1" smtClean="0"/>
              <a:t>r</a:t>
            </a:r>
            <a:r>
              <a:rPr lang="ru-RU" sz="2000" b="1" i="1" dirty="0" smtClean="0"/>
              <a:t> </a:t>
            </a:r>
            <a:r>
              <a:rPr lang="ru-RU" sz="2000" b="1" dirty="0" smtClean="0"/>
              <a:t> раз. Пенсионный фонд хочет продать ценные бумаги в конце такого года, чтобы в конце двадцать пятого года сумма на его счёте была наибольшей. Расчёты показали, что для этого ценные бумаги нужно продавать строго в конце одиннадцатого года. При каких положительных значениях </a:t>
            </a:r>
            <a:r>
              <a:rPr lang="ru-RU" sz="2000" b="1" i="1" dirty="0" err="1" smtClean="0"/>
              <a:t>r</a:t>
            </a:r>
            <a:r>
              <a:rPr lang="ru-RU" sz="2000" b="1" dirty="0" smtClean="0"/>
              <a:t>  это возможно?</a:t>
            </a:r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5048286" y="1365250"/>
          <a:ext cx="3853501" cy="3503910"/>
        </p:xfrm>
        <a:graphic>
          <a:graphicData uri="http://schemas.openxmlformats.org/presentationml/2006/ole">
            <p:oleObj spid="_x0000_s36866" name="Формула" r:id="rId3" imgW="1676160" imgH="1523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301,  №14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680520" cy="5832647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На рёбрах АВ и ВС треугольной пирамиды АВС</a:t>
            </a:r>
            <a:r>
              <a:rPr lang="en-US" sz="2000" b="1" dirty="0" smtClean="0"/>
              <a:t>D</a:t>
            </a:r>
            <a:r>
              <a:rPr lang="ru-RU" sz="2000" b="1" dirty="0" smtClean="0"/>
              <a:t> отмечены точки М и </a:t>
            </a:r>
            <a:r>
              <a:rPr lang="en-US" sz="2000" b="1" dirty="0" smtClean="0"/>
              <a:t>N </a:t>
            </a:r>
            <a:r>
              <a:rPr lang="ru-RU" sz="2000" b="1" dirty="0" smtClean="0"/>
              <a:t>соответственно, причём АМ:МВ = С</a:t>
            </a:r>
            <a:r>
              <a:rPr lang="en-US" sz="2000" b="1" dirty="0" smtClean="0"/>
              <a:t>N</a:t>
            </a:r>
            <a:r>
              <a:rPr lang="ru-RU" sz="2000" b="1" dirty="0" smtClean="0"/>
              <a:t>:</a:t>
            </a:r>
            <a:r>
              <a:rPr lang="en-US" sz="2000" b="1" dirty="0" smtClean="0"/>
              <a:t>NB = 1</a:t>
            </a:r>
            <a:r>
              <a:rPr lang="ru-RU" sz="2000" b="1" dirty="0" smtClean="0"/>
              <a:t>:2. Точки Р и </a:t>
            </a:r>
            <a:r>
              <a:rPr lang="en-US" sz="2000" b="1" dirty="0" smtClean="0"/>
              <a:t>Q – </a:t>
            </a:r>
            <a:r>
              <a:rPr lang="ru-RU" sz="2000" b="1" dirty="0" smtClean="0"/>
              <a:t>середины рёбер </a:t>
            </a:r>
            <a:r>
              <a:rPr lang="en-US" sz="2000" b="1" dirty="0" smtClean="0"/>
              <a:t>DA</a:t>
            </a:r>
            <a:r>
              <a:rPr lang="ru-RU" sz="2000" b="1" dirty="0" smtClean="0"/>
              <a:t> и </a:t>
            </a:r>
            <a:r>
              <a:rPr lang="en-US" sz="2000" b="1" dirty="0" smtClean="0"/>
              <a:t>DC </a:t>
            </a:r>
            <a:r>
              <a:rPr lang="ru-RU" sz="2000" b="1" dirty="0" smtClean="0"/>
              <a:t>соответственно.</a:t>
            </a:r>
          </a:p>
          <a:p>
            <a:pPr marL="0" indent="0">
              <a:buNone/>
            </a:pPr>
            <a:r>
              <a:rPr lang="ru-RU" sz="2000" b="1" dirty="0" smtClean="0"/>
              <a:t>а) докажите, что точки </a:t>
            </a:r>
            <a:r>
              <a:rPr lang="en-US" sz="2000" b="1" dirty="0" smtClean="0"/>
              <a:t>P</a:t>
            </a:r>
            <a:r>
              <a:rPr lang="ru-RU" sz="2000" b="1" dirty="0" smtClean="0"/>
              <a:t>, </a:t>
            </a:r>
            <a:r>
              <a:rPr lang="en-US" sz="2000" b="1" dirty="0" smtClean="0"/>
              <a:t>Q</a:t>
            </a:r>
            <a:r>
              <a:rPr lang="ru-RU" sz="2000" b="1" dirty="0" smtClean="0"/>
              <a:t>, </a:t>
            </a:r>
            <a:r>
              <a:rPr lang="en-US" sz="2000" b="1" dirty="0" smtClean="0"/>
              <a:t>M</a:t>
            </a:r>
            <a:r>
              <a:rPr lang="ru-RU" sz="2000" b="1" dirty="0" smtClean="0"/>
              <a:t>, </a:t>
            </a:r>
            <a:r>
              <a:rPr lang="en-US" sz="2000" b="1" dirty="0" smtClean="0"/>
              <a:t>N</a:t>
            </a:r>
            <a:r>
              <a:rPr lang="ru-RU" sz="2000" b="1" dirty="0" smtClean="0"/>
              <a:t> лежат в одной плоскости;</a:t>
            </a:r>
          </a:p>
          <a:p>
            <a:pPr marL="0" indent="0">
              <a:buNone/>
            </a:pPr>
            <a:r>
              <a:rPr lang="ru-RU" sz="2000" b="1" dirty="0" smtClean="0"/>
              <a:t>б) найти отношение объёмов многогранников, на которые плоскость </a:t>
            </a:r>
            <a:r>
              <a:rPr lang="en-US" sz="2000" b="1" dirty="0" smtClean="0"/>
              <a:t>PQM</a:t>
            </a:r>
            <a:r>
              <a:rPr lang="ru-RU" sz="2000" b="1" dirty="0" smtClean="0"/>
              <a:t> разбивает пирамиду.</a:t>
            </a:r>
          </a:p>
          <a:p>
            <a:pPr marL="0" indent="0">
              <a:buNone/>
            </a:pPr>
            <a:r>
              <a:rPr lang="ru-RU" sz="2000" b="1" dirty="0" smtClean="0"/>
              <a:t>Ответ:  13/23</a:t>
            </a:r>
          </a:p>
          <a:p>
            <a:pPr marL="0" indent="0">
              <a:buNone/>
            </a:pPr>
            <a:r>
              <a:rPr lang="ru-RU" sz="2000" b="1" dirty="0" smtClean="0"/>
              <a:t>Стереометрический аналог теоремы Менелая:</a:t>
            </a:r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395536" y="5301208"/>
          <a:ext cx="3852863" cy="1087437"/>
        </p:xfrm>
        <a:graphic>
          <a:graphicData uri="http://schemas.openxmlformats.org/presentationml/2006/ole">
            <p:oleObj spid="_x0000_s55298" name="Формула" r:id="rId3" imgW="1485720" imgH="419040" progId="Equation.3">
              <p:embed/>
            </p:oleObj>
          </a:graphicData>
        </a:graphic>
      </p:graphicFrame>
      <p:pic>
        <p:nvPicPr>
          <p:cNvPr id="6" name="Рисунок 5" descr="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124744"/>
            <a:ext cx="3543300" cy="5172075"/>
          </a:xfrm>
          <a:prstGeom prst="rect">
            <a:avLst/>
          </a:prstGeom>
          <a:ln w="76200">
            <a:solidFill>
              <a:srgbClr val="D553C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301,  №14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5400600" cy="5832647"/>
          </a:xfrm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/>
              <a:t>Обратная теорема Фалеса: </a:t>
            </a:r>
          </a:p>
          <a:p>
            <a:pPr marL="0" indent="0">
              <a:buNone/>
            </a:pPr>
            <a:r>
              <a:rPr lang="ru-RU" sz="2000" b="1" dirty="0" smtClean="0"/>
              <a:t>Если прямые, пересекающие две другие прямые, отсекают на обеих из них равные (</a:t>
            </a:r>
            <a:r>
              <a:rPr lang="ru-RU" sz="2000" b="1" u="sng" dirty="0" smtClean="0"/>
              <a:t>или пропорциональные</a:t>
            </a:r>
            <a:r>
              <a:rPr lang="ru-RU" sz="2000" b="1" dirty="0" smtClean="0"/>
              <a:t>) между собой отрезки, </a:t>
            </a:r>
            <a:r>
              <a:rPr lang="ru-RU" sz="2000" b="1" u="sng" dirty="0" smtClean="0"/>
              <a:t>начиная от вершины</a:t>
            </a:r>
            <a:r>
              <a:rPr lang="ru-RU" sz="2000" b="1" dirty="0" smtClean="0"/>
              <a:t>, то такие прямые параллельны. </a:t>
            </a:r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В задаче №14 возможна ссылка на подобие треугольников </a:t>
            </a:r>
            <a:r>
              <a:rPr lang="en-US" sz="2000" b="1" dirty="0" smtClean="0"/>
              <a:t>ABP </a:t>
            </a:r>
            <a:r>
              <a:rPr lang="ru-RU" sz="2000" b="1" dirty="0" smtClean="0"/>
              <a:t>и</a:t>
            </a:r>
            <a:r>
              <a:rPr lang="en-US" sz="2000" b="1" dirty="0" smtClean="0"/>
              <a:t> ACQ</a:t>
            </a:r>
            <a:r>
              <a:rPr lang="ru-RU" sz="2000" b="1" dirty="0" smtClean="0"/>
              <a:t>, из которого следует параллельность.</a:t>
            </a:r>
          </a:p>
        </p:txBody>
      </p:sp>
      <p:graphicFrame>
        <p:nvGraphicFramePr>
          <p:cNvPr id="5" name="Содержимое 4"/>
          <p:cNvGraphicFramePr>
            <a:graphicFrameLocks noChangeAspect="1"/>
          </p:cNvGraphicFramePr>
          <p:nvPr>
            <p:ph sz="half" idx="2"/>
          </p:nvPr>
        </p:nvGraphicFramePr>
        <p:xfrm>
          <a:off x="441325" y="3068638"/>
          <a:ext cx="4895160" cy="1368474"/>
        </p:xfrm>
        <a:graphic>
          <a:graphicData uri="http://schemas.openxmlformats.org/presentationml/2006/ole">
            <p:oleObj spid="_x0000_s56322" name="Формула" r:id="rId3" imgW="2361960" imgH="660240" progId="Equation.3">
              <p:embed/>
            </p:oleObj>
          </a:graphicData>
        </a:graphic>
      </p:graphicFrame>
      <p:pic>
        <p:nvPicPr>
          <p:cNvPr id="7" name="Рисунок 6" descr="3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1052736"/>
            <a:ext cx="3109170" cy="2448272"/>
          </a:xfrm>
          <a:prstGeom prst="rect">
            <a:avLst/>
          </a:prstGeom>
          <a:ln w="57150">
            <a:solidFill>
              <a:srgbClr val="D553C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/>
              <a:t>Результаты базового ЕГЭ 02.06.2016 г.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52735"/>
          <a:ext cx="8229600" cy="561662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66528"/>
                <a:gridCol w="1296144"/>
                <a:gridCol w="1296144"/>
                <a:gridCol w="1296144"/>
                <a:gridCol w="1368152"/>
                <a:gridCol w="1306488"/>
              </a:tblGrid>
              <a:tr h="738884"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баллы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0-6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7-11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12-16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17-20</a:t>
                      </a:r>
                    </a:p>
                  </a:txBody>
                  <a:tcPr marL="68580" marR="68580" marT="0" marB="0"/>
                </a:tc>
              </a:tr>
              <a:tr h="590113">
                <a:tc gridSpan="2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оценка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1521963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Число выпускников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                          9893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(4210 чел. только базовый)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%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911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ВТГ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9864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2,1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14,02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36,73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47,15</a:t>
                      </a:r>
                    </a:p>
                  </a:txBody>
                  <a:tcPr marL="68580" marR="68580" marT="0" marB="0"/>
                </a:tc>
              </a:tr>
              <a:tr h="7397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МБОУ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СОШ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9210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1,78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13,89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37,64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46,69</a:t>
                      </a:r>
                    </a:p>
                  </a:txBody>
                  <a:tcPr marL="68580" marR="68580" marT="0" marB="0"/>
                </a:tc>
              </a:tr>
              <a:tr h="7447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Вечерние школы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199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21,11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45,73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26,63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6,53</a:t>
                      </a:r>
                    </a:p>
                  </a:txBody>
                  <a:tcPr marL="68580" marR="68580" marT="0" marB="0"/>
                </a:tc>
              </a:tr>
              <a:tr h="590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Лицеи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455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0,22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2,86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22,64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74,29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/>
              <a:t>Статистика результатов двух экзаменов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35280" cy="449309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043910"/>
                <a:gridCol w="1630730"/>
                <a:gridCol w="1321577"/>
                <a:gridCol w="1627303"/>
                <a:gridCol w="1371600"/>
                <a:gridCol w="1440160"/>
              </a:tblGrid>
              <a:tr h="2509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ОУ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Число выпускников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не сдали оба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сдали только базовый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сдали только профильный 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сдали оба экзамена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84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ВТГ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5683</a:t>
                      </a:r>
                      <a:endParaRPr lang="ru-RU" sz="28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</a:t>
                      </a:r>
                      <a:endParaRPr lang="ru-RU" sz="28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898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(15,8%)</a:t>
                      </a:r>
                      <a:endParaRPr lang="ru-RU" sz="28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</a:t>
                      </a:r>
                      <a:endParaRPr lang="ru-RU" sz="28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4764</a:t>
                      </a:r>
                      <a:endParaRPr lang="ru-RU" sz="28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9D3F7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/>
              <a:t>Зависимость первичных баллов от баллов базового ЕГЭ</a:t>
            </a:r>
            <a:endParaRPr lang="ru-RU" sz="2400" dirty="0"/>
          </a:p>
        </p:txBody>
      </p:sp>
      <p:pic>
        <p:nvPicPr>
          <p:cNvPr id="6" name="Содержимое 5" descr="5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5930" y="1196752"/>
            <a:ext cx="6608438" cy="5346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  <a:ln w="57150">
            <a:solidFill>
              <a:srgbClr val="D553C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>Распределение тематического содержания в базовом и профильном экзамене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9024" y="959435"/>
          <a:ext cx="8784976" cy="562093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404664"/>
                <a:gridCol w="2232248"/>
                <a:gridCol w="2267744"/>
                <a:gridCol w="2880320"/>
              </a:tblGrid>
              <a:tr h="34964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Профильный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4964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Часть 1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Часть 2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6240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заданий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9057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Тип заданий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форма ответа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кратким ответом в виде целого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числа или конечной десятичной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дроби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№1–№8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кратким ответом в виде целого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числа или конечной десятичной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дроби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№9–№12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 кратким ответом в виде целого числа или конечной десятичной дроби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№13 -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№19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полная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запись решения с обоснованием выполненных </a:t>
                      </a: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действий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6576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Назначение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освоения базовых умений и практических навыков применения математических знаний в повседневных ситуациях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освоения базовых умений и практических навыков применения математических знаний в повседневных ситуациях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освоения математики на профильном уровне, необходимом для применения математики в  профессиональной деятельности и на творческом уровне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688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Уровень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сложности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Базовый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Базовый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Повышенный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высокий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  <a:ln>
            <a:solidFill>
              <a:srgbClr val="D553CF"/>
            </a:solidFill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Статистика результатов переэкзаменовки и апелляции</a:t>
            </a:r>
            <a:endParaRPr lang="ru-RU" sz="28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1107627594"/>
              </p:ext>
            </p:extLst>
          </p:nvPr>
        </p:nvGraphicFramePr>
        <p:xfrm>
          <a:off x="0" y="1916832"/>
          <a:ext cx="4499993" cy="314517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71600"/>
                <a:gridCol w="936104"/>
                <a:gridCol w="936104"/>
                <a:gridCol w="936104"/>
                <a:gridCol w="720081"/>
              </a:tblGrid>
              <a:tr h="576064"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Базовый экзамен (28.06.2017)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455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Баллы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</a:tr>
              <a:tr h="9546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ВТГ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233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40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132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55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</a:tr>
              <a:tr h="7689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     %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17,17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56,65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23,61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2,58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312408989"/>
              </p:ext>
            </p:extLst>
          </p:nvPr>
        </p:nvGraphicFramePr>
        <p:xfrm>
          <a:off x="4609090" y="1916832"/>
          <a:ext cx="4283390" cy="461316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19094"/>
                <a:gridCol w="469137"/>
                <a:gridCol w="971023"/>
                <a:gridCol w="1224136"/>
              </a:tblGrid>
              <a:tr h="505242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Профильный экзамен (28.06.2017)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6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Число участников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Не преодолели порог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% </a:t>
                      </a:r>
                    </a:p>
                  </a:txBody>
                  <a:tcPr marL="68580" marR="68580" marT="0" marB="0" anchor="ctr"/>
                </a:tc>
              </a:tr>
              <a:tr h="548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74  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ВТГ)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14,86</a:t>
                      </a:r>
                    </a:p>
                  </a:txBody>
                  <a:tcPr marL="68580" marR="68580" marT="0" marB="0" anchor="ctr"/>
                </a:tc>
              </a:tr>
              <a:tr h="548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268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ВПЛ)</a:t>
                      </a: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123</a:t>
                      </a:r>
                    </a:p>
                  </a:txBody>
                  <a:tcPr marL="68580" marR="6858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45,9</a:t>
                      </a:r>
                    </a:p>
                  </a:txBody>
                  <a:tcPr marL="68580" marR="68580" marT="0" marB="0" anchor="ctr"/>
                </a:tc>
              </a:tr>
              <a:tr h="654363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894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Подано апелляций за 02.06.2017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148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688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Удовлетворено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23(на один балл),</a:t>
                      </a:r>
                      <a:r>
                        <a:rPr lang="ru-RU" sz="1800" b="1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2(на два балла)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  <a:solidFill>
            <a:schemeClr val="accent6">
              <a:lumMod val="20000"/>
              <a:lumOff val="80000"/>
            </a:schemeClr>
          </a:solidFill>
          <a:ln w="57150">
            <a:solidFill>
              <a:srgbClr val="D553CF"/>
            </a:solidFill>
          </a:ln>
        </p:spPr>
        <p:txBody>
          <a:bodyPr>
            <a:noAutofit/>
          </a:bodyPr>
          <a:lstStyle/>
          <a:p>
            <a:r>
              <a:rPr lang="ru-RU" sz="2400" b="1" dirty="0" smtClean="0"/>
              <a:t>Группы выпускников с различным уровнем подготовки по рекомендациям ФИПИ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1" y="764704"/>
          <a:ext cx="8784976" cy="590465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00935"/>
                <a:gridCol w="623724"/>
                <a:gridCol w="762329"/>
                <a:gridCol w="4625781"/>
                <a:gridCol w="936104"/>
                <a:gridCol w="936103"/>
              </a:tblGrid>
              <a:tr h="885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Перв</a:t>
                      </a: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Тестовый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            Уровень </a:t>
                      </a: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подготовки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2017г.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2016г.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414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Низкий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0-5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0-23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Участники, набравшие либо меньше, либо ровно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первичных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баллов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12,66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14,9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8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Базовый-1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6-8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27-39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успешно освоившие курс математики на базовом уровне, не имеющие достаточной подготовки для успешного продолжения образования по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техническим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специальностям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вузов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30,19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31,61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987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ІІ</a:t>
                      </a:r>
                      <a:r>
                        <a:rPr lang="en-US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endParaRPr lang="ru-RU" sz="1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Базовый-2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9-12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45-62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Выпускники, успешно освоившие курс математики на базовом уровне, и имеющие реальные шансы для успешного продолжения образования по  техническим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специальностям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вузов</a:t>
                      </a: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31,93</a:t>
                      </a:r>
                      <a:endParaRPr lang="ru-RU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30,98</a:t>
                      </a:r>
                      <a:endParaRPr lang="ru-RU" sz="18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173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ІV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Повышенный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13-18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68-78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имеющие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достаточный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уровень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математической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подготовки для продолжения образования по большинству специальностей, требующих повышенного и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высокого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уровней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математической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компетентности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21,2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18,9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626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Высокий</a:t>
                      </a: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19-32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80-100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Выпускники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имеющие уровень подготовки, достаточный для продолжения обучения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специальностям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 самыми высокими требованиями к уровню математической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компетентности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4,02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(321 чел.)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3,61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(323 чел.)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/>
              <a:t>Выводы по итогам ЕГЭ 2017 г.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544615"/>
          </a:xfrm>
          <a:solidFill>
            <a:schemeClr val="accent6">
              <a:lumMod val="40000"/>
              <a:lumOff val="60000"/>
            </a:schemeClr>
          </a:solidFill>
          <a:ln w="28575">
            <a:solidFill>
              <a:srgbClr val="D553CF"/>
            </a:solidFill>
          </a:ln>
        </p:spPr>
        <p:txBody>
          <a:bodyPr>
            <a:normAutofit/>
          </a:bodyPr>
          <a:lstStyle/>
          <a:p>
            <a:pPr>
              <a:buClrTx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базового и профильного экзамена 2017 г. лучше результатов 2016 г.</a:t>
            </a:r>
          </a:p>
          <a:p>
            <a:pPr>
              <a:buClrTx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Число не сдавших экзамены к 1 июля оказалось 0,42%</a:t>
            </a:r>
          </a:p>
          <a:p>
            <a:pPr>
              <a:buClrTx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74,8% выпускников имеют результаты не выше 12 баллов</a:t>
            </a:r>
          </a:p>
          <a:p>
            <a:pPr>
              <a:buClrTx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13-20 баллов базового экзамена соответствуют 6-13 баллам профильного экзамена</a:t>
            </a:r>
          </a:p>
          <a:p>
            <a:pPr>
              <a:buNone/>
            </a:pP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chemeClr val="accent6">
              <a:lumMod val="40000"/>
              <a:lumOff val="60000"/>
            </a:schemeClr>
          </a:solidFill>
          <a:ln w="38100">
            <a:solidFill>
              <a:srgbClr val="D553CF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/>
              <a:t>Статистика результатов ГВЭ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5" cy="413305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689467"/>
                <a:gridCol w="1669538"/>
                <a:gridCol w="1659731"/>
                <a:gridCol w="2043685"/>
                <a:gridCol w="1722554"/>
              </a:tblGrid>
              <a:tr h="2024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Отметки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089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ВТГ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290 человек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4,1%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/>
                          <a:ea typeface="Times New Roman"/>
                        </a:rPr>
                        <a:t>(12) </a:t>
                      </a:r>
                      <a:endParaRPr lang="ru-RU" sz="3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Times New Roman"/>
                        </a:rPr>
                        <a:t>52,8%</a:t>
                      </a:r>
                    </a:p>
                  </a:txBody>
                  <a:tcPr marL="68580" marR="68580" marT="0" marB="0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Times New Roman"/>
                        </a:rPr>
                        <a:t>38,6%</a:t>
                      </a:r>
                    </a:p>
                  </a:txBody>
                  <a:tcPr marL="68580" marR="68580" marT="0" marB="0">
                    <a:solidFill>
                      <a:srgbClr val="F9D3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Times New Roman"/>
                        </a:rPr>
                        <a:t>4,5%</a:t>
                      </a:r>
                    </a:p>
                  </a:txBody>
                  <a:tcPr marL="68580" marR="68580" marT="0" marB="0">
                    <a:solidFill>
                      <a:srgbClr val="F9D3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dirty="0" smtClean="0"/>
              <a:t>СПАСИБО  ЗА 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85184"/>
            <a:ext cx="8229600" cy="1040980"/>
          </a:xfrm>
          <a:solidFill>
            <a:schemeClr val="accent6">
              <a:lumMod val="40000"/>
              <a:lumOff val="60000"/>
            </a:schemeClr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телефон:   910-383-54-71</a:t>
            </a:r>
          </a:p>
          <a:p>
            <a:r>
              <a:rPr lang="ru-RU" dirty="0" smtClean="0"/>
              <a:t>Почта:   </a:t>
            </a:r>
            <a:r>
              <a:rPr lang="en-US" dirty="0" smtClean="0">
                <a:hlinkClick r:id="rId2"/>
              </a:rPr>
              <a:t>migniro@mail.ru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403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Шкала ЕГЭ от 6 июня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7" y="1000109"/>
          <a:ext cx="8858308" cy="545322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448631"/>
                <a:gridCol w="604258"/>
                <a:gridCol w="648072"/>
                <a:gridCol w="648072"/>
                <a:gridCol w="576064"/>
                <a:gridCol w="720081"/>
                <a:gridCol w="648072"/>
                <a:gridCol w="576064"/>
                <a:gridCol w="576064"/>
                <a:gridCol w="576064"/>
                <a:gridCol w="576064"/>
                <a:gridCol w="687714"/>
                <a:gridCol w="573088"/>
              </a:tblGrid>
              <a:tr h="8229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Первичные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4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5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6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7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8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9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11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690655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/>
                      </a:pPr>
                      <a:r>
                        <a:rPr lang="ru-RU" sz="2000" b="1" dirty="0" smtClean="0"/>
                        <a:t>Тестовые 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5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9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14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18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23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27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33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39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45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50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56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</a:tr>
              <a:tr h="339212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229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Первичные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12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13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14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15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16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17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18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19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21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22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23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90655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/>
                      </a:pPr>
                      <a:r>
                        <a:rPr lang="ru-RU" sz="2000" b="1" dirty="0" smtClean="0"/>
                        <a:t>Тестовые 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62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68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70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72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74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76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Arial" pitchFamily="34" charset="0"/>
                        </a:rPr>
                        <a:t>84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86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88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5182">
                <a:tc>
                  <a:txBody>
                    <a:bodyPr/>
                    <a:lstStyle/>
                    <a:p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414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Первичные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24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25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26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27</a:t>
                      </a:r>
                      <a:endParaRPr lang="ru-RU" sz="2000" b="1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28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29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31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32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/>
                      </a:pPr>
                      <a:r>
                        <a:rPr lang="ru-RU" sz="2000" b="1" dirty="0" smtClean="0"/>
                        <a:t>Тестовые баллы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98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Calibri"/>
                          <a:cs typeface="Times New Roman"/>
                        </a:rPr>
                        <a:t>99</a:t>
                      </a: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+mn-lt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+mn-lt"/>
                          <a:ea typeface="Calibri"/>
                          <a:cs typeface="Times New Roman"/>
                        </a:rPr>
                        <a:t>100</a:t>
                      </a: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Calibri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+mn-lt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9D3F7"/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/>
              <a:t>Зависимость тестовых баллов от первичных</a:t>
            </a:r>
            <a:endParaRPr lang="ru-RU" sz="2800" b="1" dirty="0"/>
          </a:p>
        </p:txBody>
      </p:sp>
      <p:pic>
        <p:nvPicPr>
          <p:cNvPr id="5" name="Содержимое 4" descr="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881782"/>
            <a:ext cx="5328591" cy="58058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12968" cy="764704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Обобщённые результаты профильного ЕГЭ в 2017 г.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1" y="836709"/>
          <a:ext cx="8496945" cy="576064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542722"/>
                <a:gridCol w="2667658"/>
                <a:gridCol w="2286565"/>
              </a:tblGrid>
              <a:tr h="1465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Число участников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Не преодолели порог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% </a:t>
                      </a:r>
                    </a:p>
                  </a:txBody>
                  <a:tcPr marL="68580" marR="68580" marT="0" marB="0" anchor="ctr"/>
                </a:tc>
              </a:tr>
              <a:tr h="837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7986 (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ВТГ)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55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1011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553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12,66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D553CF"/>
                    </a:solidFill>
                  </a:tcPr>
                </a:tc>
              </a:tr>
              <a:tr h="837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7096 (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школы)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969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13,66</a:t>
                      </a:r>
                    </a:p>
                  </a:txBody>
                  <a:tcPr marL="68580" marR="68580" marT="0" marB="0" anchor="ctr"/>
                </a:tc>
              </a:tr>
              <a:tr h="837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854 (лицеи)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2,34</a:t>
                      </a:r>
                    </a:p>
                  </a:txBody>
                  <a:tcPr marL="68580" marR="68580" marT="0" marB="0" anchor="ctr"/>
                </a:tc>
              </a:tr>
              <a:tr h="9438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</a:rPr>
                        <a:t>36 (веч. школы)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61,11</a:t>
                      </a:r>
                    </a:p>
                  </a:txBody>
                  <a:tcPr marL="68580" marR="68580" marT="0" marB="0" anchor="ctr"/>
                </a:tc>
              </a:tr>
              <a:tr h="837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118 (</a:t>
                      </a:r>
                      <a:r>
                        <a:rPr lang="ru-RU" sz="2800" b="1" dirty="0" err="1">
                          <a:latin typeface="Times New Roman"/>
                          <a:ea typeface="Times New Roman"/>
                        </a:rPr>
                        <a:t>спо</a:t>
                      </a: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68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57,63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/>
              <a:t>Параметры ЕГЭ в различные годы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412776"/>
          <a:ext cx="8712968" cy="51845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708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99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140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283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1396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параметры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2015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2016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2017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33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Число заданий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19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03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Пороговое значение в первичных баллах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3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Пороговое значение по </a:t>
                      </a:r>
                      <a:r>
                        <a:rPr lang="ru-RU" sz="2400" b="1" dirty="0" err="1">
                          <a:latin typeface="Times New Roman"/>
                          <a:ea typeface="Times New Roman"/>
                        </a:rPr>
                        <a:t>стобалльной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 шкале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049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Тестовый балл для 12 первичных баллов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59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</a:rPr>
                        <a:t>62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/>
              <a:t>Результаты трёх лет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692693"/>
          <a:ext cx="8784976" cy="568863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04456"/>
                <a:gridCol w="1512168"/>
                <a:gridCol w="1728192"/>
                <a:gridCol w="1440160"/>
              </a:tblGrid>
              <a:tr h="13602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ysClr val="windowText" lastClr="000000"/>
                          </a:solidFill>
                        </a:rPr>
                        <a:t>пара                                      год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ysClr val="windowText" lastClr="000000"/>
                          </a:solidFill>
                        </a:rPr>
                        <a:t>метры</a:t>
                      </a:r>
                      <a:endParaRPr lang="ru-RU" sz="24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2015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2016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</a:rPr>
                        <a:t>2017</a:t>
                      </a:r>
                      <a:endParaRPr lang="ru-RU" sz="2800" dirty="0">
                        <a:solidFill>
                          <a:sysClr val="windowText" lastClr="0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40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Число участников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ВТГ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10978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8944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7986</a:t>
                      </a:r>
                    </a:p>
                  </a:txBody>
                  <a:tcPr marL="68580" marR="68580" marT="0" marB="0" anchor="ctr"/>
                </a:tc>
              </a:tr>
              <a:tr h="993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Число участников, получивших от 0 до 5 баллов,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</a:rPr>
                        <a:t>%   (критерий 6)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17,39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14,9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12,66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14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Средний первичный балл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9,51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9,58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9,97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840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Средний балл по стобалльной шкале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44,9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45,95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47,92</a:t>
                      </a:r>
                    </a:p>
                  </a:txBody>
                  <a:tcPr marL="68580" marR="68580" marT="0" marB="0" anchor="ctr"/>
                </a:tc>
              </a:tr>
              <a:tr h="840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Получившие 80-100 баллов, 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2,09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3,61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4,02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196752"/>
            <a:ext cx="9071992" cy="566124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spcAft>
                <a:spcPts val="0"/>
              </a:spcAft>
              <a:buClrTx/>
              <a:buNone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            </a:t>
            </a:r>
            <a:r>
              <a:rPr lang="ru-RU" sz="2200" b="1" u="sng" dirty="0" smtClean="0">
                <a:solidFill>
                  <a:schemeClr val="accent1">
                    <a:lumMod val="10000"/>
                  </a:schemeClr>
                </a:solidFill>
              </a:rPr>
              <a:t>Использование результатов ЕГЭ в </a:t>
            </a:r>
            <a:r>
              <a:rPr lang="ru-RU" sz="2200" b="1" u="sng" dirty="0" err="1" smtClean="0">
                <a:solidFill>
                  <a:schemeClr val="accent1">
                    <a:lumMod val="10000"/>
                  </a:schemeClr>
                </a:solidFill>
              </a:rPr>
              <a:t>рейтинговании</a:t>
            </a:r>
            <a:r>
              <a:rPr lang="ru-RU" sz="2200" b="1" u="sng" dirty="0" smtClean="0">
                <a:solidFill>
                  <a:schemeClr val="accent1">
                    <a:lumMod val="10000"/>
                  </a:schemeClr>
                </a:solidFill>
              </a:rPr>
              <a:t> школ</a:t>
            </a:r>
          </a:p>
          <a:p>
            <a:pPr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Средний тестовый балл – </a:t>
            </a:r>
            <a: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  <a:t>некорректный показатель</a:t>
            </a:r>
            <a:r>
              <a:rPr lang="en-US" sz="2000" b="1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  <a:t>в условиях</a:t>
            </a: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:</a:t>
            </a:r>
          </a:p>
          <a:p>
            <a:pPr marL="6858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10000"/>
                  </a:schemeClr>
                </a:solidFill>
              </a:rPr>
              <a:t>изменения экзаменационных моделей,  </a:t>
            </a:r>
          </a:p>
          <a:p>
            <a:pPr marL="6858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10000"/>
                  </a:schemeClr>
                </a:solidFill>
              </a:rPr>
              <a:t>изменения минимального балла и шкалы перевода баллов,</a:t>
            </a:r>
          </a:p>
          <a:p>
            <a:pPr marL="6858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ru-RU" sz="2000" b="1" i="1" dirty="0" smtClean="0">
                <a:solidFill>
                  <a:schemeClr val="accent1">
                    <a:lumMod val="10000"/>
                  </a:schemeClr>
                </a:solidFill>
              </a:rPr>
              <a:t>разных выборок участников по предмету из школы N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Разная трактовка одного и того же балла для разных ОО</a:t>
            </a:r>
          </a:p>
          <a:p>
            <a:pPr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Количество 100-балльников – единичные случаи, увеличение или уменьшение количества не говорит о «плюсах» </a:t>
            </a:r>
            <a:b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</a:b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и «минусах» в работе школы</a:t>
            </a:r>
          </a:p>
          <a:p>
            <a:pPr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Количество участников в диапазоне высоких баллов:</a:t>
            </a:r>
            <a:b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  <a:t>    - влияние не только школы</a:t>
            </a:r>
            <a:b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10000"/>
                  </a:schemeClr>
                </a:solidFill>
              </a:rPr>
              <a:t>    - разные выборки участников</a:t>
            </a:r>
          </a:p>
          <a:p>
            <a:pPr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Искажение информации при применении линейного подхода</a:t>
            </a:r>
          </a:p>
          <a:p>
            <a:pPr>
              <a:spcBef>
                <a:spcPts val="1200"/>
              </a:spcBef>
              <a:buClrTx/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accent1">
                    <a:lumMod val="10000"/>
                  </a:schemeClr>
                </a:solidFill>
              </a:rPr>
              <a:t>Возможность использования только при кластерном подходе</a:t>
            </a:r>
          </a:p>
          <a:p>
            <a:pPr>
              <a:spcBef>
                <a:spcPts val="1800"/>
              </a:spcBef>
              <a:buClrTx/>
              <a:buFont typeface="Wingdings" pitchFamily="2" charset="2"/>
              <a:buChar char="§"/>
            </a:pPr>
            <a:endParaRPr lang="ru-RU" sz="2200" dirty="0">
              <a:solidFill>
                <a:schemeClr val="accent1">
                  <a:lumMod val="10000"/>
                </a:schemeClr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536" y="188640"/>
            <a:ext cx="8172400" cy="7207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D553C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 altLang="ru-RU" sz="32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Проблемы использования результатов ГИА</a:t>
            </a:r>
          </a:p>
        </p:txBody>
      </p:sp>
      <p:pic>
        <p:nvPicPr>
          <p:cNvPr id="9" name="Рисунок 8" descr="jetxee-check-sign-and-cross-sign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04448" y="1728192"/>
            <a:ext cx="442012" cy="449885"/>
          </a:xfrm>
          <a:prstGeom prst="rect">
            <a:avLst/>
          </a:prstGeom>
        </p:spPr>
      </p:pic>
      <p:pic>
        <p:nvPicPr>
          <p:cNvPr id="11" name="Рисунок 10" descr="jetxee-check-sign-and-cross-sign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04448" y="3672408"/>
            <a:ext cx="442012" cy="449885"/>
          </a:xfrm>
          <a:prstGeom prst="rect">
            <a:avLst/>
          </a:prstGeom>
        </p:spPr>
      </p:pic>
      <p:pic>
        <p:nvPicPr>
          <p:cNvPr id="12" name="Рисунок 11" descr="jetxee-check-sign-and-cross-sign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04448" y="4824536"/>
            <a:ext cx="442012" cy="449885"/>
          </a:xfrm>
          <a:prstGeom prst="rect">
            <a:avLst/>
          </a:prstGeom>
        </p:spPr>
      </p:pic>
      <p:pic>
        <p:nvPicPr>
          <p:cNvPr id="8" name="Рисунок 7" descr="jetxee-check-sign-and-cross-sign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04448" y="3024336"/>
            <a:ext cx="442012" cy="449885"/>
          </a:xfrm>
          <a:prstGeom prst="rect">
            <a:avLst/>
          </a:prstGeom>
        </p:spPr>
      </p:pic>
      <p:pic>
        <p:nvPicPr>
          <p:cNvPr id="13" name="Рисунок 12" descr="jetxee-check-sign-and-cross-sign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04448" y="5832648"/>
            <a:ext cx="442012" cy="449885"/>
          </a:xfrm>
          <a:prstGeom prst="rect">
            <a:avLst/>
          </a:prstGeom>
        </p:spPr>
      </p:pic>
      <p:pic>
        <p:nvPicPr>
          <p:cNvPr id="15" name="Рисунок 14" descr="jetxee-check-sign-and-cross-sign-3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04448" y="6420021"/>
            <a:ext cx="430314" cy="4379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6504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accent6">
              <a:lumMod val="40000"/>
              <a:lumOff val="60000"/>
            </a:schemeClr>
          </a:solidFill>
          <a:ln w="57150">
            <a:solidFill>
              <a:srgbClr val="D553CF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Результаты по школам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52738"/>
          <a:ext cx="8229600" cy="540059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4628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j-lt"/>
                          <a:ea typeface="Calibri"/>
                          <a:cs typeface="Times New Roman"/>
                        </a:rPr>
                        <a:t>Число общеобразовательных школ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j-lt"/>
                          <a:ea typeface="Calibri"/>
                          <a:cs typeface="Times New Roman"/>
                        </a:rPr>
                        <a:t>Число выпускников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j-lt"/>
                          <a:ea typeface="Calibri"/>
                          <a:cs typeface="Times New Roman"/>
                        </a:rPr>
                        <a:t>в профильном ЕГЭ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j-lt"/>
                          <a:ea typeface="Calibri"/>
                          <a:cs typeface="Times New Roman"/>
                        </a:rPr>
                        <a:t>Средний первичный балл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j-lt"/>
                          <a:ea typeface="Calibri"/>
                          <a:cs typeface="Times New Roman"/>
                        </a:rPr>
                        <a:t>Средний тестовый балл</a:t>
                      </a:r>
                    </a:p>
                  </a:txBody>
                  <a:tcPr marL="68580" marR="68580" marT="0" marB="0"/>
                </a:tc>
              </a:tr>
              <a:tr h="11597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36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лучших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658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12,28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59,17</a:t>
                      </a:r>
                      <a:endParaRPr lang="ru-RU" sz="28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597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36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слабых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307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7,22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34,5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618162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latin typeface="Times New Roman"/>
                          <a:ea typeface="Times New Roman"/>
                        </a:rPr>
                        <a:t>Децильный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 коэффициент по тестовым баллам  1,72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err="1" smtClean="0">
                          <a:latin typeface="Times New Roman"/>
                          <a:ea typeface="Times New Roman"/>
                        </a:rPr>
                        <a:t>Децильный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 коэффициент по первичным баллам  1,7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4737</TotalTime>
  <Words>1548</Words>
  <Application>Microsoft Office PowerPoint</Application>
  <PresentationFormat>Экран (4:3)</PresentationFormat>
  <Paragraphs>471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Формула</vt:lpstr>
      <vt:lpstr>Microsoft Equation 3.0</vt:lpstr>
      <vt:lpstr>Об итогах проведения государственной аттестации выпускников средней (полной) школы в форме ЕГЭ  в 2017 году </vt:lpstr>
      <vt:lpstr>Распределение тематического содержания в базовом и профильном экзамене</vt:lpstr>
      <vt:lpstr>Шкала ЕГЭ от 6 июня</vt:lpstr>
      <vt:lpstr>Зависимость тестовых баллов от первичных</vt:lpstr>
      <vt:lpstr>Обобщённые результаты профильного ЕГЭ в 2017 г.</vt:lpstr>
      <vt:lpstr>Параметры ЕГЭ в различные годы</vt:lpstr>
      <vt:lpstr>Результаты трёх лет</vt:lpstr>
      <vt:lpstr>Слайд 8</vt:lpstr>
      <vt:lpstr>Результаты по школам</vt:lpstr>
      <vt:lpstr>Результаты выполнения заданий профильного ЕГЭ</vt:lpstr>
      <vt:lpstr>Вариант 301,  №17</vt:lpstr>
      <vt:lpstr>Вариант 401,  №17</vt:lpstr>
      <vt:lpstr>Вариант 501,  №17</vt:lpstr>
      <vt:lpstr>Вариант 601,  №17</vt:lpstr>
      <vt:lpstr>Вариант 301,  №14</vt:lpstr>
      <vt:lpstr>Вариант 301,  №14</vt:lpstr>
      <vt:lpstr>Результаты базового ЕГЭ 02.06.2016 г.</vt:lpstr>
      <vt:lpstr>Статистика результатов двух экзаменов</vt:lpstr>
      <vt:lpstr>Зависимость первичных баллов от баллов базового ЕГЭ</vt:lpstr>
      <vt:lpstr>Статистика результатов переэкзаменовки и апелляции</vt:lpstr>
      <vt:lpstr>Группы выпускников с различным уровнем подготовки по рекомендациям ФИПИ</vt:lpstr>
      <vt:lpstr>Выводы по итогам ЕГЭ 2017 г.</vt:lpstr>
      <vt:lpstr>Статистика результатов ГВЭ</vt:lpstr>
      <vt:lpstr>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Кафедра теории и методики обучения математике НИРО</dc:title>
  <cp:lastModifiedBy>Учитель</cp:lastModifiedBy>
  <cp:revision>621</cp:revision>
  <dcterms:modified xsi:type="dcterms:W3CDTF">2017-08-19T22:41:32Z</dcterms:modified>
</cp:coreProperties>
</file>